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Mokoto" charset="1" panose="00000000000000000000"/>
      <p:regular r:id="rId20"/>
    </p:embeddedFont>
    <p:embeddedFont>
      <p:font typeface="TT Chocolates" charset="1" panose="020005030200000200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5.png" Type="http://schemas.openxmlformats.org/officeDocument/2006/relationships/image"/><Relationship Id="rId4" Target="../media/image1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A2E6B"/>
        </a:solidFill>
      </p:bgPr>
    </p:bg>
    <p:spTree>
      <p:nvGrpSpPr>
        <p:cNvPr id="1" name=""/>
        <p:cNvGrpSpPr/>
        <p:nvPr/>
      </p:nvGrpSpPr>
      <p:grpSpPr>
        <a:xfrm>
          <a:off x="0" y="0"/>
          <a:ext cx="0" cy="0"/>
          <a:chOff x="0" y="0"/>
          <a:chExt cx="0" cy="0"/>
        </a:xfrm>
      </p:grpSpPr>
      <p:grpSp>
        <p:nvGrpSpPr>
          <p:cNvPr name="Group 2" id="2"/>
          <p:cNvGrpSpPr/>
          <p:nvPr/>
        </p:nvGrpSpPr>
        <p:grpSpPr>
          <a:xfrm rot="0">
            <a:off x="-373545" y="2542464"/>
            <a:ext cx="19035090" cy="8337068"/>
            <a:chOff x="0" y="0"/>
            <a:chExt cx="25380120" cy="11116091"/>
          </a:xfrm>
        </p:grpSpPr>
        <p:sp>
          <p:nvSpPr>
            <p:cNvPr name="Freeform 3" id="3"/>
            <p:cNvSpPr/>
            <p:nvPr/>
          </p:nvSpPr>
          <p:spPr>
            <a:xfrm flipH="false" flipV="false" rot="0">
              <a:off x="498060" y="265211"/>
              <a:ext cx="24384000" cy="10850880"/>
            </a:xfrm>
            <a:custGeom>
              <a:avLst/>
              <a:gdLst/>
              <a:ahLst/>
              <a:cxnLst/>
              <a:rect r="r" b="b" t="t" l="l"/>
              <a:pathLst>
                <a:path h="10850880" w="24384000">
                  <a:moveTo>
                    <a:pt x="0" y="0"/>
                  </a:moveTo>
                  <a:lnTo>
                    <a:pt x="24384000" y="0"/>
                  </a:lnTo>
                  <a:lnTo>
                    <a:pt x="24384000" y="10850880"/>
                  </a:lnTo>
                  <a:lnTo>
                    <a:pt x="0" y="10850880"/>
                  </a:lnTo>
                  <a:lnTo>
                    <a:pt x="0" y="0"/>
                  </a:lnTo>
                  <a:close/>
                </a:path>
              </a:pathLst>
            </a:custGeom>
            <a:blipFill>
              <a:blip r:embed="rId2"/>
              <a:stretch>
                <a:fillRect l="0" t="0" r="0" b="0"/>
              </a:stretch>
            </a:blipFill>
          </p:spPr>
        </p:sp>
        <p:grpSp>
          <p:nvGrpSpPr>
            <p:cNvPr name="Group 4" id="4"/>
            <p:cNvGrpSpPr/>
            <p:nvPr/>
          </p:nvGrpSpPr>
          <p:grpSpPr>
            <a:xfrm rot="0">
              <a:off x="0" y="0"/>
              <a:ext cx="25380120" cy="5503502"/>
              <a:chOff x="0" y="0"/>
              <a:chExt cx="5013357" cy="1087112"/>
            </a:xfrm>
          </p:grpSpPr>
          <p:sp>
            <p:nvSpPr>
              <p:cNvPr name="Freeform 5" id="5"/>
              <p:cNvSpPr/>
              <p:nvPr/>
            </p:nvSpPr>
            <p:spPr>
              <a:xfrm flipH="false" flipV="false" rot="0">
                <a:off x="0" y="0"/>
                <a:ext cx="5013357" cy="1087112"/>
              </a:xfrm>
              <a:custGeom>
                <a:avLst/>
                <a:gdLst/>
                <a:ahLst/>
                <a:cxnLst/>
                <a:rect r="r" b="b" t="t" l="l"/>
                <a:pathLst>
                  <a:path h="1087112" w="5013357">
                    <a:moveTo>
                      <a:pt x="0" y="0"/>
                    </a:moveTo>
                    <a:lnTo>
                      <a:pt x="5013357" y="0"/>
                    </a:lnTo>
                    <a:lnTo>
                      <a:pt x="5013357" y="1087112"/>
                    </a:lnTo>
                    <a:lnTo>
                      <a:pt x="0" y="1087112"/>
                    </a:lnTo>
                    <a:close/>
                  </a:path>
                </a:pathLst>
              </a:custGeom>
              <a:gradFill rotWithShape="true">
                <a:gsLst>
                  <a:gs pos="0">
                    <a:srgbClr val="0A2E6B">
                      <a:alpha val="100000"/>
                    </a:srgbClr>
                  </a:gs>
                  <a:gs pos="100000">
                    <a:srgbClr val="19396D">
                      <a:alpha val="0"/>
                    </a:srgbClr>
                  </a:gs>
                </a:gsLst>
                <a:lin ang="5400000"/>
              </a:gradFill>
            </p:spPr>
          </p:sp>
          <p:sp>
            <p:nvSpPr>
              <p:cNvPr name="TextBox 6" id="6"/>
              <p:cNvSpPr txBox="true"/>
              <p:nvPr/>
            </p:nvSpPr>
            <p:spPr>
              <a:xfrm>
                <a:off x="0" y="0"/>
                <a:ext cx="5013357" cy="1087112"/>
              </a:xfrm>
              <a:prstGeom prst="rect">
                <a:avLst/>
              </a:prstGeom>
            </p:spPr>
            <p:txBody>
              <a:bodyPr anchor="ctr" rtlCol="false" tIns="50800" lIns="50800" bIns="50800" rIns="50800"/>
              <a:lstStyle/>
              <a:p>
                <a:pPr algn="ctr">
                  <a:lnSpc>
                    <a:spcPts val="2766"/>
                  </a:lnSpc>
                </a:pPr>
              </a:p>
            </p:txBody>
          </p:sp>
        </p:grpSp>
      </p:grpSp>
      <p:sp>
        <p:nvSpPr>
          <p:cNvPr name="TextBox 7" id="7"/>
          <p:cNvSpPr txBox="true"/>
          <p:nvPr/>
        </p:nvSpPr>
        <p:spPr>
          <a:xfrm rot="0">
            <a:off x="2828852" y="1720119"/>
            <a:ext cx="12630296" cy="895370"/>
          </a:xfrm>
          <a:prstGeom prst="rect">
            <a:avLst/>
          </a:prstGeom>
        </p:spPr>
        <p:txBody>
          <a:bodyPr anchor="t" rtlCol="false" tIns="0" lIns="0" bIns="0" rIns="0">
            <a:spAutoFit/>
          </a:bodyPr>
          <a:lstStyle/>
          <a:p>
            <a:pPr algn="ctr">
              <a:lnSpc>
                <a:spcPts val="7348"/>
              </a:lnSpc>
              <a:spcBef>
                <a:spcPct val="0"/>
              </a:spcBef>
            </a:pPr>
            <a:r>
              <a:rPr lang="en-US" sz="5249" spc="2115">
                <a:solidFill>
                  <a:srgbClr val="FFFFFF"/>
                </a:solidFill>
                <a:latin typeface="Mokoto"/>
                <a:ea typeface="Mokoto"/>
                <a:cs typeface="Mokoto"/>
                <a:sym typeface="Mokoto"/>
              </a:rPr>
              <a:t>inteligencia</a:t>
            </a:r>
          </a:p>
        </p:txBody>
      </p:sp>
      <p:sp>
        <p:nvSpPr>
          <p:cNvPr name="TextBox 8" id="8"/>
          <p:cNvSpPr txBox="true"/>
          <p:nvPr/>
        </p:nvSpPr>
        <p:spPr>
          <a:xfrm rot="0">
            <a:off x="1161419" y="2656751"/>
            <a:ext cx="15965163" cy="1724110"/>
          </a:xfrm>
          <a:prstGeom prst="rect">
            <a:avLst/>
          </a:prstGeom>
        </p:spPr>
        <p:txBody>
          <a:bodyPr anchor="t" rtlCol="false" tIns="0" lIns="0" bIns="0" rIns="0">
            <a:spAutoFit/>
          </a:bodyPr>
          <a:lstStyle/>
          <a:p>
            <a:pPr algn="ctr">
              <a:lnSpc>
                <a:spcPts val="13801"/>
              </a:lnSpc>
            </a:pPr>
            <a:r>
              <a:rPr lang="en-US" sz="10377" spc="-498">
                <a:solidFill>
                  <a:srgbClr val="FFFFFF"/>
                </a:solidFill>
                <a:latin typeface="Mokoto"/>
                <a:ea typeface="Mokoto"/>
                <a:cs typeface="Mokoto"/>
                <a:sym typeface="Mokoto"/>
              </a:rPr>
              <a:t>ARTIFICIAL</a:t>
            </a:r>
          </a:p>
        </p:txBody>
      </p:sp>
      <p:sp>
        <p:nvSpPr>
          <p:cNvPr name="AutoShape 9" id="9"/>
          <p:cNvSpPr/>
          <p:nvPr/>
        </p:nvSpPr>
        <p:spPr>
          <a:xfrm>
            <a:off x="1028700" y="842962"/>
            <a:ext cx="16230600" cy="0"/>
          </a:xfrm>
          <a:prstGeom prst="line">
            <a:avLst/>
          </a:prstGeom>
          <a:ln cap="flat" w="9525">
            <a:solidFill>
              <a:srgbClr val="FFFFFF"/>
            </a:solidFill>
            <a:prstDash val="solid"/>
            <a:headEnd type="none" len="sm" w="sm"/>
            <a:tailEnd type="none" len="sm" w="sm"/>
          </a:ln>
        </p:spPr>
      </p:sp>
      <p:sp>
        <p:nvSpPr>
          <p:cNvPr name="AutoShape 10" id="10"/>
          <p:cNvSpPr/>
          <p:nvPr/>
        </p:nvSpPr>
        <p:spPr>
          <a:xfrm>
            <a:off x="1054231" y="9529763"/>
            <a:ext cx="16230600" cy="0"/>
          </a:xfrm>
          <a:prstGeom prst="line">
            <a:avLst/>
          </a:prstGeom>
          <a:ln cap="flat" w="9525">
            <a:solidFill>
              <a:srgbClr val="FFFFFF"/>
            </a:solidFill>
            <a:prstDash val="solid"/>
            <a:headEnd type="none" len="sm" w="sm"/>
            <a:tailEnd type="none" len="sm" w="sm"/>
          </a:ln>
        </p:spPr>
      </p:sp>
      <p:sp>
        <p:nvSpPr>
          <p:cNvPr name="TextBox 11" id="11"/>
          <p:cNvSpPr txBox="true"/>
          <p:nvPr/>
        </p:nvSpPr>
        <p:spPr>
          <a:xfrm rot="0">
            <a:off x="1028700" y="8750857"/>
            <a:ext cx="5763898" cy="727202"/>
          </a:xfrm>
          <a:prstGeom prst="rect">
            <a:avLst/>
          </a:prstGeom>
        </p:spPr>
        <p:txBody>
          <a:bodyPr anchor="t" rtlCol="false" tIns="0" lIns="0" bIns="0" rIns="0">
            <a:spAutoFit/>
          </a:bodyPr>
          <a:lstStyle/>
          <a:p>
            <a:pPr algn="l">
              <a:lnSpc>
                <a:spcPts val="2967"/>
              </a:lnSpc>
            </a:pPr>
            <a:r>
              <a:rPr lang="en-US" sz="2119" spc="63">
                <a:solidFill>
                  <a:srgbClr val="FFFFFF"/>
                </a:solidFill>
                <a:latin typeface="TT Chocolates"/>
                <a:ea typeface="TT Chocolates"/>
                <a:cs typeface="TT Chocolates"/>
                <a:sym typeface="TT Chocolates"/>
              </a:rPr>
              <a:t>Presentado por Celso San Martin y Sergio Villanueva</a:t>
            </a:r>
          </a:p>
        </p:txBody>
      </p:sp>
      <p:sp>
        <p:nvSpPr>
          <p:cNvPr name="TextBox 12" id="12"/>
          <p:cNvSpPr txBox="true"/>
          <p:nvPr/>
        </p:nvSpPr>
        <p:spPr>
          <a:xfrm rot="0">
            <a:off x="11520933" y="8975598"/>
            <a:ext cx="5763898" cy="355727"/>
          </a:xfrm>
          <a:prstGeom prst="rect">
            <a:avLst/>
          </a:prstGeom>
        </p:spPr>
        <p:txBody>
          <a:bodyPr anchor="t" rtlCol="false" tIns="0" lIns="0" bIns="0" rIns="0">
            <a:spAutoFit/>
          </a:bodyPr>
          <a:lstStyle/>
          <a:p>
            <a:pPr algn="r">
              <a:lnSpc>
                <a:spcPts val="2967"/>
              </a:lnSpc>
            </a:pPr>
            <a:r>
              <a:rPr lang="en-US" sz="2119" spc="63">
                <a:solidFill>
                  <a:srgbClr val="FFFFFF"/>
                </a:solidFill>
                <a:latin typeface="TT Chocolates"/>
                <a:ea typeface="TT Chocolates"/>
                <a:cs typeface="TT Chocolates"/>
                <a:sym typeface="TT Chocolates"/>
              </a:rPr>
              <a:t>Docente:Carola Figueroa Flores</a:t>
            </a:r>
          </a:p>
        </p:txBody>
      </p:sp>
      <p:sp>
        <p:nvSpPr>
          <p:cNvPr name="TextBox 13" id="13"/>
          <p:cNvSpPr txBox="true"/>
          <p:nvPr/>
        </p:nvSpPr>
        <p:spPr>
          <a:xfrm rot="0">
            <a:off x="5344092" y="7981476"/>
            <a:ext cx="7599815" cy="1548286"/>
          </a:xfrm>
          <a:prstGeom prst="rect">
            <a:avLst/>
          </a:prstGeom>
        </p:spPr>
        <p:txBody>
          <a:bodyPr anchor="t" rtlCol="false" tIns="0" lIns="0" bIns="0" rIns="0">
            <a:spAutoFit/>
          </a:bodyPr>
          <a:lstStyle/>
          <a:p>
            <a:pPr algn="ctr">
              <a:lnSpc>
                <a:spcPts val="4126"/>
              </a:lnSpc>
              <a:spcBef>
                <a:spcPct val="0"/>
              </a:spcBef>
            </a:pPr>
            <a:r>
              <a:rPr lang="en-US" sz="2947" spc="1187">
                <a:solidFill>
                  <a:srgbClr val="FFFFFF"/>
                </a:solidFill>
                <a:latin typeface="Mokoto"/>
                <a:ea typeface="Mokoto"/>
                <a:cs typeface="Mokoto"/>
                <a:sym typeface="Mokoto"/>
              </a:rPr>
              <a:t>Aprendizaje Automático Supervisado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66318">
            <a:off x="-370638" y="-692241"/>
            <a:ext cx="19029277" cy="11671483"/>
          </a:xfrm>
          <a:custGeom>
            <a:avLst/>
            <a:gdLst/>
            <a:ahLst/>
            <a:cxnLst/>
            <a:rect r="r" b="b" t="t" l="l"/>
            <a:pathLst>
              <a:path h="11671483" w="19029277">
                <a:moveTo>
                  <a:pt x="0" y="1415335"/>
                </a:moveTo>
                <a:lnTo>
                  <a:pt x="18233150" y="0"/>
                </a:lnTo>
                <a:lnTo>
                  <a:pt x="19029276" y="10256147"/>
                </a:lnTo>
                <a:lnTo>
                  <a:pt x="796126" y="11671482"/>
                </a:lnTo>
                <a:lnTo>
                  <a:pt x="0" y="1415335"/>
                </a:lnTo>
                <a:close/>
              </a:path>
            </a:pathLst>
          </a:custGeom>
          <a:blipFill>
            <a:blip r:embed="rId2"/>
            <a:stretch>
              <a:fillRect l="-4519" t="0" r="-4519" b="0"/>
            </a:stretch>
          </a:blipFill>
        </p:spPr>
      </p:sp>
      <p:grpSp>
        <p:nvGrpSpPr>
          <p:cNvPr name="Group 3" id="3"/>
          <p:cNvGrpSpPr/>
          <p:nvPr/>
        </p:nvGrpSpPr>
        <p:grpSpPr>
          <a:xfrm rot="0">
            <a:off x="1911448" y="2529956"/>
            <a:ext cx="12240050" cy="6728344"/>
            <a:chOff x="0" y="0"/>
            <a:chExt cx="1805237" cy="992337"/>
          </a:xfrm>
        </p:grpSpPr>
        <p:sp>
          <p:nvSpPr>
            <p:cNvPr name="Freeform 4" id="4"/>
            <p:cNvSpPr/>
            <p:nvPr/>
          </p:nvSpPr>
          <p:spPr>
            <a:xfrm flipH="false" flipV="false" rot="0">
              <a:off x="0" y="0"/>
              <a:ext cx="1805237" cy="992337"/>
            </a:xfrm>
            <a:custGeom>
              <a:avLst/>
              <a:gdLst/>
              <a:ahLst/>
              <a:cxnLst/>
              <a:rect r="r" b="b" t="t" l="l"/>
              <a:pathLst>
                <a:path h="992337" w="1805237">
                  <a:moveTo>
                    <a:pt x="0" y="0"/>
                  </a:moveTo>
                  <a:lnTo>
                    <a:pt x="1805237" y="0"/>
                  </a:lnTo>
                  <a:lnTo>
                    <a:pt x="1805237" y="992337"/>
                  </a:lnTo>
                  <a:lnTo>
                    <a:pt x="0" y="992337"/>
                  </a:lnTo>
                  <a:close/>
                </a:path>
              </a:pathLst>
            </a:custGeom>
            <a:blipFill>
              <a:blip r:embed="rId3"/>
              <a:stretch>
                <a:fillRect l="-2477" t="0" r="-2477" b="0"/>
              </a:stretch>
            </a:blipFill>
            <a:ln w="47625" cap="sq">
              <a:solidFill>
                <a:srgbClr val="FFFFFF"/>
              </a:solidFill>
              <a:prstDash val="solid"/>
              <a:miter/>
            </a:ln>
          </p:spPr>
        </p:sp>
      </p:grpSp>
      <p:sp>
        <p:nvSpPr>
          <p:cNvPr name="TextBox 5" id="5"/>
          <p:cNvSpPr txBox="true"/>
          <p:nvPr/>
        </p:nvSpPr>
        <p:spPr>
          <a:xfrm rot="0">
            <a:off x="1045627" y="623770"/>
            <a:ext cx="9786253" cy="1096483"/>
          </a:xfrm>
          <a:prstGeom prst="rect">
            <a:avLst/>
          </a:prstGeom>
        </p:spPr>
        <p:txBody>
          <a:bodyPr anchor="t" rtlCol="false" tIns="0" lIns="0" bIns="0" rIns="0">
            <a:spAutoFit/>
          </a:bodyPr>
          <a:lstStyle/>
          <a:p>
            <a:pPr algn="l">
              <a:lnSpc>
                <a:spcPts val="8863"/>
              </a:lnSpc>
            </a:pPr>
            <a:r>
              <a:rPr lang="en-US" sz="6331">
                <a:solidFill>
                  <a:srgbClr val="FFFFFF"/>
                </a:solidFill>
                <a:latin typeface="Mokoto"/>
                <a:ea typeface="Mokoto"/>
                <a:cs typeface="Mokoto"/>
                <a:sym typeface="Mokoto"/>
              </a:rPr>
              <a:t>resultado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66318">
            <a:off x="-370638" y="-692241"/>
            <a:ext cx="19029277" cy="11671483"/>
          </a:xfrm>
          <a:custGeom>
            <a:avLst/>
            <a:gdLst/>
            <a:ahLst/>
            <a:cxnLst/>
            <a:rect r="r" b="b" t="t" l="l"/>
            <a:pathLst>
              <a:path h="11671483" w="19029277">
                <a:moveTo>
                  <a:pt x="0" y="1415335"/>
                </a:moveTo>
                <a:lnTo>
                  <a:pt x="18233150" y="0"/>
                </a:lnTo>
                <a:lnTo>
                  <a:pt x="19029276" y="10256147"/>
                </a:lnTo>
                <a:lnTo>
                  <a:pt x="796126" y="11671482"/>
                </a:lnTo>
                <a:lnTo>
                  <a:pt x="0" y="1415335"/>
                </a:lnTo>
                <a:close/>
              </a:path>
            </a:pathLst>
          </a:custGeom>
          <a:blipFill>
            <a:blip r:embed="rId2"/>
            <a:stretch>
              <a:fillRect l="-4519" t="0" r="-4519" b="0"/>
            </a:stretch>
          </a:blipFill>
        </p:spPr>
      </p:sp>
      <p:grpSp>
        <p:nvGrpSpPr>
          <p:cNvPr name="Group 3" id="3"/>
          <p:cNvGrpSpPr/>
          <p:nvPr/>
        </p:nvGrpSpPr>
        <p:grpSpPr>
          <a:xfrm rot="0">
            <a:off x="1911448" y="2529956"/>
            <a:ext cx="12240050" cy="6728344"/>
            <a:chOff x="0" y="0"/>
            <a:chExt cx="1805237" cy="992337"/>
          </a:xfrm>
        </p:grpSpPr>
        <p:sp>
          <p:nvSpPr>
            <p:cNvPr name="Freeform 4" id="4"/>
            <p:cNvSpPr/>
            <p:nvPr/>
          </p:nvSpPr>
          <p:spPr>
            <a:xfrm flipH="false" flipV="false" rot="0">
              <a:off x="0" y="0"/>
              <a:ext cx="1805237" cy="992337"/>
            </a:xfrm>
            <a:custGeom>
              <a:avLst/>
              <a:gdLst/>
              <a:ahLst/>
              <a:cxnLst/>
              <a:rect r="r" b="b" t="t" l="l"/>
              <a:pathLst>
                <a:path h="992337" w="1805237">
                  <a:moveTo>
                    <a:pt x="0" y="0"/>
                  </a:moveTo>
                  <a:lnTo>
                    <a:pt x="1805237" y="0"/>
                  </a:lnTo>
                  <a:lnTo>
                    <a:pt x="1805237" y="992337"/>
                  </a:lnTo>
                  <a:lnTo>
                    <a:pt x="0" y="992337"/>
                  </a:lnTo>
                  <a:close/>
                </a:path>
              </a:pathLst>
            </a:custGeom>
            <a:blipFill>
              <a:blip r:embed="rId3"/>
              <a:stretch>
                <a:fillRect l="-1016" t="0" r="-1016" b="0"/>
              </a:stretch>
            </a:blipFill>
            <a:ln w="47625" cap="sq">
              <a:solidFill>
                <a:srgbClr val="FFFFFF"/>
              </a:solidFill>
              <a:prstDash val="solid"/>
              <a:miter/>
            </a:ln>
          </p:spPr>
        </p:sp>
      </p:grpSp>
      <p:sp>
        <p:nvSpPr>
          <p:cNvPr name="TextBox 5" id="5"/>
          <p:cNvSpPr txBox="true"/>
          <p:nvPr/>
        </p:nvSpPr>
        <p:spPr>
          <a:xfrm rot="0">
            <a:off x="1045627" y="623770"/>
            <a:ext cx="9786253" cy="1096483"/>
          </a:xfrm>
          <a:prstGeom prst="rect">
            <a:avLst/>
          </a:prstGeom>
        </p:spPr>
        <p:txBody>
          <a:bodyPr anchor="t" rtlCol="false" tIns="0" lIns="0" bIns="0" rIns="0">
            <a:spAutoFit/>
          </a:bodyPr>
          <a:lstStyle/>
          <a:p>
            <a:pPr algn="l">
              <a:lnSpc>
                <a:spcPts val="8863"/>
              </a:lnSpc>
            </a:pPr>
            <a:r>
              <a:rPr lang="en-US" sz="6331">
                <a:solidFill>
                  <a:srgbClr val="FFFFFF"/>
                </a:solidFill>
                <a:latin typeface="Mokoto"/>
                <a:ea typeface="Mokoto"/>
                <a:cs typeface="Mokoto"/>
                <a:sym typeface="Mokoto"/>
              </a:rPr>
              <a:t>resultado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66318">
            <a:off x="-370638" y="-692241"/>
            <a:ext cx="19029277" cy="11671483"/>
          </a:xfrm>
          <a:custGeom>
            <a:avLst/>
            <a:gdLst/>
            <a:ahLst/>
            <a:cxnLst/>
            <a:rect r="r" b="b" t="t" l="l"/>
            <a:pathLst>
              <a:path h="11671483" w="19029277">
                <a:moveTo>
                  <a:pt x="0" y="1415335"/>
                </a:moveTo>
                <a:lnTo>
                  <a:pt x="18233150" y="0"/>
                </a:lnTo>
                <a:lnTo>
                  <a:pt x="19029276" y="10256147"/>
                </a:lnTo>
                <a:lnTo>
                  <a:pt x="796126" y="11671482"/>
                </a:lnTo>
                <a:lnTo>
                  <a:pt x="0" y="1415335"/>
                </a:lnTo>
                <a:close/>
              </a:path>
            </a:pathLst>
          </a:custGeom>
          <a:blipFill>
            <a:blip r:embed="rId2"/>
            <a:stretch>
              <a:fillRect l="-4519" t="0" r="-4519" b="0"/>
            </a:stretch>
          </a:blipFill>
        </p:spPr>
      </p:sp>
      <p:sp>
        <p:nvSpPr>
          <p:cNvPr name="TextBox 3" id="3"/>
          <p:cNvSpPr txBox="true"/>
          <p:nvPr/>
        </p:nvSpPr>
        <p:spPr>
          <a:xfrm rot="0">
            <a:off x="221825" y="2675656"/>
            <a:ext cx="9786253" cy="2220433"/>
          </a:xfrm>
          <a:prstGeom prst="rect">
            <a:avLst/>
          </a:prstGeom>
        </p:spPr>
        <p:txBody>
          <a:bodyPr anchor="t" rtlCol="false" tIns="0" lIns="0" bIns="0" rIns="0">
            <a:spAutoFit/>
          </a:bodyPr>
          <a:lstStyle/>
          <a:p>
            <a:pPr algn="l">
              <a:lnSpc>
                <a:spcPts val="8863"/>
              </a:lnSpc>
            </a:pPr>
            <a:r>
              <a:rPr lang="en-US" sz="6331">
                <a:solidFill>
                  <a:srgbClr val="FFFFFF"/>
                </a:solidFill>
                <a:latin typeface="Mokoto"/>
                <a:ea typeface="Mokoto"/>
                <a:cs typeface="Mokoto"/>
                <a:sym typeface="Mokoto"/>
              </a:rPr>
              <a:t>Evaluación y Discusión</a:t>
            </a:r>
          </a:p>
        </p:txBody>
      </p:sp>
      <p:sp>
        <p:nvSpPr>
          <p:cNvPr name="Freeform 4" id="4"/>
          <p:cNvSpPr/>
          <p:nvPr/>
        </p:nvSpPr>
        <p:spPr>
          <a:xfrm flipH="false" flipV="false" rot="24000">
            <a:off x="7968707" y="4099996"/>
            <a:ext cx="10326201" cy="2087008"/>
          </a:xfrm>
          <a:custGeom>
            <a:avLst/>
            <a:gdLst/>
            <a:ahLst/>
            <a:cxnLst/>
            <a:rect r="r" b="b" t="t" l="l"/>
            <a:pathLst>
              <a:path h="2087008" w="10326201">
                <a:moveTo>
                  <a:pt x="0" y="71993"/>
                </a:moveTo>
                <a:lnTo>
                  <a:pt x="10312134" y="0"/>
                </a:lnTo>
                <a:lnTo>
                  <a:pt x="10326201" y="2015015"/>
                </a:lnTo>
                <a:lnTo>
                  <a:pt x="14068" y="2087008"/>
                </a:lnTo>
                <a:lnTo>
                  <a:pt x="0" y="71993"/>
                </a:lnTo>
                <a:close/>
              </a:path>
            </a:pathLst>
          </a:custGeom>
          <a:blipFill>
            <a:blip r:embed="rId3"/>
            <a:stretch>
              <a:fillRect l="-2153" t="-1563" r="-3160" b="-255"/>
            </a:stretch>
          </a:blipFill>
        </p:spPr>
      </p:sp>
      <p:sp>
        <p:nvSpPr>
          <p:cNvPr name="TextBox 5" id="5"/>
          <p:cNvSpPr txBox="true"/>
          <p:nvPr/>
        </p:nvSpPr>
        <p:spPr>
          <a:xfrm rot="0">
            <a:off x="1538936" y="6497542"/>
            <a:ext cx="7719163" cy="2277110"/>
          </a:xfrm>
          <a:prstGeom prst="rect">
            <a:avLst/>
          </a:prstGeom>
        </p:spPr>
        <p:txBody>
          <a:bodyPr anchor="t" rtlCol="false" tIns="0" lIns="0" bIns="0" rIns="0">
            <a:spAutoFit/>
          </a:bodyPr>
          <a:lstStyle/>
          <a:p>
            <a:pPr algn="l">
              <a:lnSpc>
                <a:spcPts val="3640"/>
              </a:lnSpc>
              <a:spcBef>
                <a:spcPct val="0"/>
              </a:spcBef>
            </a:pPr>
            <a:r>
              <a:rPr lang="en-US" sz="2600" spc="20">
                <a:solidFill>
                  <a:srgbClr val="FFFFFF"/>
                </a:solidFill>
                <a:latin typeface="TT Chocolates"/>
                <a:ea typeface="TT Chocolates"/>
                <a:cs typeface="TT Chocolates"/>
                <a:sym typeface="TT Chocolates"/>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66318">
            <a:off x="-370638" y="-692241"/>
            <a:ext cx="19029277" cy="11671483"/>
          </a:xfrm>
          <a:custGeom>
            <a:avLst/>
            <a:gdLst/>
            <a:ahLst/>
            <a:cxnLst/>
            <a:rect r="r" b="b" t="t" l="l"/>
            <a:pathLst>
              <a:path h="11671483" w="19029277">
                <a:moveTo>
                  <a:pt x="0" y="1415335"/>
                </a:moveTo>
                <a:lnTo>
                  <a:pt x="18233150" y="0"/>
                </a:lnTo>
                <a:lnTo>
                  <a:pt x="19029276" y="10256147"/>
                </a:lnTo>
                <a:lnTo>
                  <a:pt x="796126" y="11671482"/>
                </a:lnTo>
                <a:lnTo>
                  <a:pt x="0" y="1415335"/>
                </a:lnTo>
                <a:close/>
              </a:path>
            </a:pathLst>
          </a:custGeom>
          <a:blipFill>
            <a:blip r:embed="rId2"/>
            <a:stretch>
              <a:fillRect l="-4519" t="0" r="-4519" b="0"/>
            </a:stretch>
          </a:blipFill>
        </p:spPr>
      </p:sp>
      <p:sp>
        <p:nvSpPr>
          <p:cNvPr name="TextBox 3" id="3"/>
          <p:cNvSpPr txBox="true"/>
          <p:nvPr/>
        </p:nvSpPr>
        <p:spPr>
          <a:xfrm rot="0">
            <a:off x="7419979" y="2636533"/>
            <a:ext cx="9598120" cy="1038744"/>
          </a:xfrm>
          <a:prstGeom prst="rect">
            <a:avLst/>
          </a:prstGeom>
        </p:spPr>
        <p:txBody>
          <a:bodyPr anchor="t" rtlCol="false" tIns="0" lIns="0" bIns="0" rIns="0">
            <a:spAutoFit/>
          </a:bodyPr>
          <a:lstStyle/>
          <a:p>
            <a:pPr algn="l">
              <a:lnSpc>
                <a:spcPts val="8344"/>
              </a:lnSpc>
            </a:pPr>
            <a:r>
              <a:rPr lang="en-US" sz="5960">
                <a:solidFill>
                  <a:srgbClr val="FFFFFF"/>
                </a:solidFill>
                <a:latin typeface="Mokoto"/>
                <a:ea typeface="Mokoto"/>
                <a:cs typeface="Mokoto"/>
                <a:sym typeface="Mokoto"/>
              </a:rPr>
              <a:t>Conclusiones</a:t>
            </a:r>
          </a:p>
        </p:txBody>
      </p:sp>
      <p:sp>
        <p:nvSpPr>
          <p:cNvPr name="TextBox 4" id="4"/>
          <p:cNvSpPr txBox="true"/>
          <p:nvPr/>
        </p:nvSpPr>
        <p:spPr>
          <a:xfrm rot="0">
            <a:off x="7419979" y="3924300"/>
            <a:ext cx="9333382" cy="5334000"/>
          </a:xfrm>
          <a:prstGeom prst="rect">
            <a:avLst/>
          </a:prstGeom>
        </p:spPr>
        <p:txBody>
          <a:bodyPr anchor="t" rtlCol="false" tIns="0" lIns="0" bIns="0" rIns="0">
            <a:spAutoFit/>
          </a:bodyPr>
          <a:lstStyle/>
          <a:p>
            <a:pPr algn="l">
              <a:lnSpc>
                <a:spcPts val="4200"/>
              </a:lnSpc>
              <a:spcBef>
                <a:spcPct val="0"/>
              </a:spcBef>
            </a:pPr>
            <a:r>
              <a:rPr lang="en-US" sz="3000" spc="24">
                <a:solidFill>
                  <a:srgbClr val="FFFFFF"/>
                </a:solidFill>
                <a:latin typeface="TT Chocolates"/>
                <a:ea typeface="TT Chocolates"/>
                <a:cs typeface="TT Chocolates"/>
                <a:sym typeface="TT Chocolates"/>
              </a:rPr>
              <a:t>La regresión lineal tiene poder predictivo, pero su precisión puede verse limitada por relaciones no lineales, ruido en los datos o una gran cantidad de información. Mejoras posibles incluyen preprocesamiento de datos, eliminación de características redundantes y uso de modelos más complejos como Random Forest. Reducir los datos mostró resultados más realistas, evidenciando su sensibilidad al ruido. Aunque fácil de interpretar, la regresión lineal puede no ser la mejor opción para este problema.</a:t>
            </a:r>
          </a:p>
        </p:txBody>
      </p:sp>
      <p:sp>
        <p:nvSpPr>
          <p:cNvPr name="Freeform 5" id="5"/>
          <p:cNvSpPr/>
          <p:nvPr/>
        </p:nvSpPr>
        <p:spPr>
          <a:xfrm flipH="false" flipV="false" rot="5400000">
            <a:off x="17455" y="2693290"/>
            <a:ext cx="7778443" cy="4900419"/>
          </a:xfrm>
          <a:custGeom>
            <a:avLst/>
            <a:gdLst/>
            <a:ahLst/>
            <a:cxnLst/>
            <a:rect r="r" b="b" t="t" l="l"/>
            <a:pathLst>
              <a:path h="4900419" w="7778443">
                <a:moveTo>
                  <a:pt x="0" y="0"/>
                </a:moveTo>
                <a:lnTo>
                  <a:pt x="7778443" y="0"/>
                </a:lnTo>
                <a:lnTo>
                  <a:pt x="7778443" y="4900420"/>
                </a:lnTo>
                <a:lnTo>
                  <a:pt x="0" y="4900420"/>
                </a:lnTo>
                <a:lnTo>
                  <a:pt x="0" y="0"/>
                </a:lnTo>
                <a:close/>
              </a:path>
            </a:pathLst>
          </a:custGeom>
          <a:blipFill>
            <a:blip r:embed="rId3"/>
            <a:stretch>
              <a:fillRect l="0" t="0" r="0" b="0"/>
            </a:stretch>
          </a:blipFill>
        </p:spPr>
      </p:sp>
      <p:grpSp>
        <p:nvGrpSpPr>
          <p:cNvPr name="Group 6" id="6"/>
          <p:cNvGrpSpPr/>
          <p:nvPr/>
        </p:nvGrpSpPr>
        <p:grpSpPr>
          <a:xfrm rot="0">
            <a:off x="1687338" y="1673553"/>
            <a:ext cx="4438676" cy="6883987"/>
            <a:chOff x="0" y="0"/>
            <a:chExt cx="655422" cy="1016501"/>
          </a:xfrm>
        </p:grpSpPr>
        <p:sp>
          <p:nvSpPr>
            <p:cNvPr name="Freeform 7" id="7"/>
            <p:cNvSpPr/>
            <p:nvPr/>
          </p:nvSpPr>
          <p:spPr>
            <a:xfrm flipH="false" flipV="false" rot="0">
              <a:off x="0" y="0"/>
              <a:ext cx="655422" cy="1016501"/>
            </a:xfrm>
            <a:custGeom>
              <a:avLst/>
              <a:gdLst/>
              <a:ahLst/>
              <a:cxnLst/>
              <a:rect r="r" b="b" t="t" l="l"/>
              <a:pathLst>
                <a:path h="1016501" w="655422">
                  <a:moveTo>
                    <a:pt x="0" y="0"/>
                  </a:moveTo>
                  <a:lnTo>
                    <a:pt x="655422" y="0"/>
                  </a:lnTo>
                  <a:lnTo>
                    <a:pt x="655422" y="1016501"/>
                  </a:lnTo>
                  <a:lnTo>
                    <a:pt x="0" y="1016501"/>
                  </a:lnTo>
                  <a:close/>
                </a:path>
              </a:pathLst>
            </a:custGeom>
            <a:blipFill>
              <a:blip r:embed="rId4"/>
              <a:stretch>
                <a:fillRect l="-66390" t="0" r="-66390"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A2E6B"/>
        </a:solidFill>
      </p:bgPr>
    </p:bg>
    <p:spTree>
      <p:nvGrpSpPr>
        <p:cNvPr id="1" name=""/>
        <p:cNvGrpSpPr/>
        <p:nvPr/>
      </p:nvGrpSpPr>
      <p:grpSpPr>
        <a:xfrm>
          <a:off x="0" y="0"/>
          <a:ext cx="0" cy="0"/>
          <a:chOff x="0" y="0"/>
          <a:chExt cx="0" cy="0"/>
        </a:xfrm>
      </p:grpSpPr>
      <p:grpSp>
        <p:nvGrpSpPr>
          <p:cNvPr name="Group 2" id="2"/>
          <p:cNvGrpSpPr/>
          <p:nvPr/>
        </p:nvGrpSpPr>
        <p:grpSpPr>
          <a:xfrm rot="0">
            <a:off x="-373545" y="2542464"/>
            <a:ext cx="19035090" cy="8337068"/>
            <a:chOff x="0" y="0"/>
            <a:chExt cx="25380120" cy="11116091"/>
          </a:xfrm>
        </p:grpSpPr>
        <p:sp>
          <p:nvSpPr>
            <p:cNvPr name="Freeform 3" id="3"/>
            <p:cNvSpPr/>
            <p:nvPr/>
          </p:nvSpPr>
          <p:spPr>
            <a:xfrm flipH="false" flipV="false" rot="0">
              <a:off x="498060" y="265211"/>
              <a:ext cx="24384000" cy="10850880"/>
            </a:xfrm>
            <a:custGeom>
              <a:avLst/>
              <a:gdLst/>
              <a:ahLst/>
              <a:cxnLst/>
              <a:rect r="r" b="b" t="t" l="l"/>
              <a:pathLst>
                <a:path h="10850880" w="24384000">
                  <a:moveTo>
                    <a:pt x="0" y="0"/>
                  </a:moveTo>
                  <a:lnTo>
                    <a:pt x="24384000" y="0"/>
                  </a:lnTo>
                  <a:lnTo>
                    <a:pt x="24384000" y="10850880"/>
                  </a:lnTo>
                  <a:lnTo>
                    <a:pt x="0" y="10850880"/>
                  </a:lnTo>
                  <a:lnTo>
                    <a:pt x="0" y="0"/>
                  </a:lnTo>
                  <a:close/>
                </a:path>
              </a:pathLst>
            </a:custGeom>
            <a:blipFill>
              <a:blip r:embed="rId2"/>
              <a:stretch>
                <a:fillRect l="0" t="0" r="0" b="0"/>
              </a:stretch>
            </a:blipFill>
          </p:spPr>
        </p:sp>
        <p:grpSp>
          <p:nvGrpSpPr>
            <p:cNvPr name="Group 4" id="4"/>
            <p:cNvGrpSpPr/>
            <p:nvPr/>
          </p:nvGrpSpPr>
          <p:grpSpPr>
            <a:xfrm rot="0">
              <a:off x="0" y="0"/>
              <a:ext cx="25380120" cy="5503502"/>
              <a:chOff x="0" y="0"/>
              <a:chExt cx="5013357" cy="1087112"/>
            </a:xfrm>
          </p:grpSpPr>
          <p:sp>
            <p:nvSpPr>
              <p:cNvPr name="Freeform 5" id="5"/>
              <p:cNvSpPr/>
              <p:nvPr/>
            </p:nvSpPr>
            <p:spPr>
              <a:xfrm flipH="false" flipV="false" rot="0">
                <a:off x="0" y="0"/>
                <a:ext cx="5013357" cy="1087112"/>
              </a:xfrm>
              <a:custGeom>
                <a:avLst/>
                <a:gdLst/>
                <a:ahLst/>
                <a:cxnLst/>
                <a:rect r="r" b="b" t="t" l="l"/>
                <a:pathLst>
                  <a:path h="1087112" w="5013357">
                    <a:moveTo>
                      <a:pt x="0" y="0"/>
                    </a:moveTo>
                    <a:lnTo>
                      <a:pt x="5013357" y="0"/>
                    </a:lnTo>
                    <a:lnTo>
                      <a:pt x="5013357" y="1087112"/>
                    </a:lnTo>
                    <a:lnTo>
                      <a:pt x="0" y="1087112"/>
                    </a:lnTo>
                    <a:close/>
                  </a:path>
                </a:pathLst>
              </a:custGeom>
              <a:gradFill rotWithShape="true">
                <a:gsLst>
                  <a:gs pos="0">
                    <a:srgbClr val="0A2E6B">
                      <a:alpha val="100000"/>
                    </a:srgbClr>
                  </a:gs>
                  <a:gs pos="100000">
                    <a:srgbClr val="19396D">
                      <a:alpha val="0"/>
                    </a:srgbClr>
                  </a:gs>
                </a:gsLst>
                <a:lin ang="5400000"/>
              </a:gradFill>
            </p:spPr>
          </p:sp>
          <p:sp>
            <p:nvSpPr>
              <p:cNvPr name="TextBox 6" id="6"/>
              <p:cNvSpPr txBox="true"/>
              <p:nvPr/>
            </p:nvSpPr>
            <p:spPr>
              <a:xfrm>
                <a:off x="0" y="0"/>
                <a:ext cx="5013357" cy="1087112"/>
              </a:xfrm>
              <a:prstGeom prst="rect">
                <a:avLst/>
              </a:prstGeom>
            </p:spPr>
            <p:txBody>
              <a:bodyPr anchor="ctr" rtlCol="false" tIns="50800" lIns="50800" bIns="50800" rIns="50800"/>
              <a:lstStyle/>
              <a:p>
                <a:pPr algn="ctr">
                  <a:lnSpc>
                    <a:spcPts val="2766"/>
                  </a:lnSpc>
                </a:pPr>
              </a:p>
            </p:txBody>
          </p:sp>
        </p:grpSp>
      </p:grpSp>
      <p:sp>
        <p:nvSpPr>
          <p:cNvPr name="TextBox 7" id="7"/>
          <p:cNvSpPr txBox="true"/>
          <p:nvPr/>
        </p:nvSpPr>
        <p:spPr>
          <a:xfrm rot="0">
            <a:off x="2828852" y="1843945"/>
            <a:ext cx="12630296" cy="555644"/>
          </a:xfrm>
          <a:prstGeom prst="rect">
            <a:avLst/>
          </a:prstGeom>
        </p:spPr>
        <p:txBody>
          <a:bodyPr anchor="t" rtlCol="false" tIns="0" lIns="0" bIns="0" rIns="0">
            <a:spAutoFit/>
          </a:bodyPr>
          <a:lstStyle/>
          <a:p>
            <a:pPr algn="ctr">
              <a:lnSpc>
                <a:spcPts val="4548"/>
              </a:lnSpc>
              <a:spcBef>
                <a:spcPct val="0"/>
              </a:spcBef>
            </a:pPr>
            <a:r>
              <a:rPr lang="en-US" sz="3249" spc="1309">
                <a:solidFill>
                  <a:srgbClr val="FFFFFF"/>
                </a:solidFill>
                <a:latin typeface="Mokoto"/>
                <a:ea typeface="Mokoto"/>
                <a:cs typeface="Mokoto"/>
                <a:sym typeface="Mokoto"/>
              </a:rPr>
              <a:t>gracias por su</a:t>
            </a:r>
          </a:p>
        </p:txBody>
      </p:sp>
      <p:sp>
        <p:nvSpPr>
          <p:cNvPr name="TextBox 8" id="8"/>
          <p:cNvSpPr txBox="true"/>
          <p:nvPr/>
        </p:nvSpPr>
        <p:spPr>
          <a:xfrm rot="0">
            <a:off x="1510215" y="2532939"/>
            <a:ext cx="15267569" cy="1568438"/>
          </a:xfrm>
          <a:prstGeom prst="rect">
            <a:avLst/>
          </a:prstGeom>
        </p:spPr>
        <p:txBody>
          <a:bodyPr anchor="t" rtlCol="false" tIns="0" lIns="0" bIns="0" rIns="0">
            <a:spAutoFit/>
          </a:bodyPr>
          <a:lstStyle/>
          <a:p>
            <a:pPr algn="ctr">
              <a:lnSpc>
                <a:spcPts val="12533"/>
              </a:lnSpc>
            </a:pPr>
            <a:r>
              <a:rPr lang="en-US" sz="9423" spc="-452">
                <a:solidFill>
                  <a:srgbClr val="FFFFFF"/>
                </a:solidFill>
                <a:latin typeface="Mokoto"/>
                <a:ea typeface="Mokoto"/>
                <a:cs typeface="Mokoto"/>
                <a:sym typeface="Mokoto"/>
              </a:rPr>
              <a:t>ATENCIÓN</a:t>
            </a:r>
          </a:p>
        </p:txBody>
      </p:sp>
      <p:sp>
        <p:nvSpPr>
          <p:cNvPr name="AutoShape 9" id="9"/>
          <p:cNvSpPr/>
          <p:nvPr/>
        </p:nvSpPr>
        <p:spPr>
          <a:xfrm>
            <a:off x="1028700" y="842962"/>
            <a:ext cx="16230600" cy="0"/>
          </a:xfrm>
          <a:prstGeom prst="line">
            <a:avLst/>
          </a:prstGeom>
          <a:ln cap="flat" w="9525">
            <a:solidFill>
              <a:srgbClr val="FFFFFF"/>
            </a:solidFill>
            <a:prstDash val="solid"/>
            <a:headEnd type="none" len="sm" w="sm"/>
            <a:tailEnd type="none" len="sm" w="sm"/>
          </a:ln>
        </p:spPr>
      </p:sp>
      <p:sp>
        <p:nvSpPr>
          <p:cNvPr name="AutoShape 10" id="10"/>
          <p:cNvSpPr/>
          <p:nvPr/>
        </p:nvSpPr>
        <p:spPr>
          <a:xfrm>
            <a:off x="1054231" y="9529763"/>
            <a:ext cx="16230600" cy="0"/>
          </a:xfrm>
          <a:prstGeom prst="line">
            <a:avLst/>
          </a:prstGeom>
          <a:ln cap="flat" w="9525">
            <a:solidFill>
              <a:srgbClr val="FFFFFF"/>
            </a:solidFill>
            <a:prstDash val="solid"/>
            <a:headEnd type="none" len="sm" w="sm"/>
            <a:tailEnd type="none" len="sm" w="sm"/>
          </a:ln>
        </p:spPr>
      </p:sp>
      <p:sp>
        <p:nvSpPr>
          <p:cNvPr name="TextBox 11" id="11"/>
          <p:cNvSpPr txBox="true"/>
          <p:nvPr/>
        </p:nvSpPr>
        <p:spPr>
          <a:xfrm rot="0">
            <a:off x="6262051" y="8919083"/>
            <a:ext cx="5763898" cy="339217"/>
          </a:xfrm>
          <a:prstGeom prst="rect">
            <a:avLst/>
          </a:prstGeom>
        </p:spPr>
        <p:txBody>
          <a:bodyPr anchor="t" rtlCol="false" tIns="0" lIns="0" bIns="0" rIns="0">
            <a:spAutoFit/>
          </a:bodyPr>
          <a:lstStyle/>
          <a:p>
            <a:pPr algn="ctr">
              <a:lnSpc>
                <a:spcPts val="2827"/>
              </a:lnSpc>
            </a:pPr>
            <a:r>
              <a:rPr lang="en-US" sz="2019" spc="60">
                <a:solidFill>
                  <a:srgbClr val="FFFFFF"/>
                </a:solidFill>
                <a:latin typeface="TT Chocolates"/>
                <a:ea typeface="TT Chocolates"/>
                <a:cs typeface="TT Chocolates"/>
                <a:sym typeface="TT Chocolates"/>
              </a:rPr>
              <a:t>www.unsitiogenial.es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66318">
            <a:off x="-370638" y="-692241"/>
            <a:ext cx="19029277" cy="11671483"/>
          </a:xfrm>
          <a:custGeom>
            <a:avLst/>
            <a:gdLst/>
            <a:ahLst/>
            <a:cxnLst/>
            <a:rect r="r" b="b" t="t" l="l"/>
            <a:pathLst>
              <a:path h="11671483" w="19029277">
                <a:moveTo>
                  <a:pt x="0" y="1415335"/>
                </a:moveTo>
                <a:lnTo>
                  <a:pt x="18233150" y="0"/>
                </a:lnTo>
                <a:lnTo>
                  <a:pt x="19029276" y="10256147"/>
                </a:lnTo>
                <a:lnTo>
                  <a:pt x="796126" y="11671482"/>
                </a:lnTo>
                <a:lnTo>
                  <a:pt x="0" y="1415335"/>
                </a:lnTo>
                <a:close/>
              </a:path>
            </a:pathLst>
          </a:custGeom>
          <a:blipFill>
            <a:blip r:embed="rId2"/>
            <a:stretch>
              <a:fillRect l="-4519" t="0" r="-4519" b="0"/>
            </a:stretch>
          </a:blipFill>
        </p:spPr>
      </p:sp>
      <p:sp>
        <p:nvSpPr>
          <p:cNvPr name="Freeform 3" id="3"/>
          <p:cNvSpPr/>
          <p:nvPr/>
        </p:nvSpPr>
        <p:spPr>
          <a:xfrm flipH="false" flipV="false" rot="-5400000">
            <a:off x="8662269" y="4375172"/>
            <a:ext cx="929966" cy="799771"/>
          </a:xfrm>
          <a:custGeom>
            <a:avLst/>
            <a:gdLst/>
            <a:ahLst/>
            <a:cxnLst/>
            <a:rect r="r" b="b" t="t" l="l"/>
            <a:pathLst>
              <a:path h="799771" w="929966">
                <a:moveTo>
                  <a:pt x="0" y="0"/>
                </a:moveTo>
                <a:lnTo>
                  <a:pt x="929966" y="0"/>
                </a:lnTo>
                <a:lnTo>
                  <a:pt x="929966" y="799771"/>
                </a:lnTo>
                <a:lnTo>
                  <a:pt x="0" y="799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8662269" y="5588126"/>
            <a:ext cx="929966" cy="799771"/>
          </a:xfrm>
          <a:custGeom>
            <a:avLst/>
            <a:gdLst/>
            <a:ahLst/>
            <a:cxnLst/>
            <a:rect r="r" b="b" t="t" l="l"/>
            <a:pathLst>
              <a:path h="799771" w="929966">
                <a:moveTo>
                  <a:pt x="0" y="0"/>
                </a:moveTo>
                <a:lnTo>
                  <a:pt x="929966" y="0"/>
                </a:lnTo>
                <a:lnTo>
                  <a:pt x="929966" y="799771"/>
                </a:lnTo>
                <a:lnTo>
                  <a:pt x="0" y="799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8685564" y="6790210"/>
            <a:ext cx="929966" cy="799771"/>
          </a:xfrm>
          <a:custGeom>
            <a:avLst/>
            <a:gdLst/>
            <a:ahLst/>
            <a:cxnLst/>
            <a:rect r="r" b="b" t="t" l="l"/>
            <a:pathLst>
              <a:path h="799771" w="929966">
                <a:moveTo>
                  <a:pt x="0" y="0"/>
                </a:moveTo>
                <a:lnTo>
                  <a:pt x="929967" y="0"/>
                </a:lnTo>
                <a:lnTo>
                  <a:pt x="929967" y="799771"/>
                </a:lnTo>
                <a:lnTo>
                  <a:pt x="0" y="799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5400000">
            <a:off x="12482895" y="4375172"/>
            <a:ext cx="929966" cy="799771"/>
          </a:xfrm>
          <a:custGeom>
            <a:avLst/>
            <a:gdLst/>
            <a:ahLst/>
            <a:cxnLst/>
            <a:rect r="r" b="b" t="t" l="l"/>
            <a:pathLst>
              <a:path h="799771" w="929966">
                <a:moveTo>
                  <a:pt x="0" y="0"/>
                </a:moveTo>
                <a:lnTo>
                  <a:pt x="929966" y="0"/>
                </a:lnTo>
                <a:lnTo>
                  <a:pt x="929966" y="799771"/>
                </a:lnTo>
                <a:lnTo>
                  <a:pt x="0" y="799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400000">
            <a:off x="12482895" y="5588126"/>
            <a:ext cx="929966" cy="799771"/>
          </a:xfrm>
          <a:custGeom>
            <a:avLst/>
            <a:gdLst/>
            <a:ahLst/>
            <a:cxnLst/>
            <a:rect r="r" b="b" t="t" l="l"/>
            <a:pathLst>
              <a:path h="799771" w="929966">
                <a:moveTo>
                  <a:pt x="0" y="0"/>
                </a:moveTo>
                <a:lnTo>
                  <a:pt x="929966" y="0"/>
                </a:lnTo>
                <a:lnTo>
                  <a:pt x="929966" y="799771"/>
                </a:lnTo>
                <a:lnTo>
                  <a:pt x="0" y="799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400000">
            <a:off x="12506190" y="6790210"/>
            <a:ext cx="929966" cy="799771"/>
          </a:xfrm>
          <a:custGeom>
            <a:avLst/>
            <a:gdLst/>
            <a:ahLst/>
            <a:cxnLst/>
            <a:rect r="r" b="b" t="t" l="l"/>
            <a:pathLst>
              <a:path h="799771" w="929966">
                <a:moveTo>
                  <a:pt x="0" y="0"/>
                </a:moveTo>
                <a:lnTo>
                  <a:pt x="929967" y="0"/>
                </a:lnTo>
                <a:lnTo>
                  <a:pt x="929967" y="799771"/>
                </a:lnTo>
                <a:lnTo>
                  <a:pt x="0" y="799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5400000">
            <a:off x="8685564" y="8006771"/>
            <a:ext cx="929966" cy="799771"/>
          </a:xfrm>
          <a:custGeom>
            <a:avLst/>
            <a:gdLst/>
            <a:ahLst/>
            <a:cxnLst/>
            <a:rect r="r" b="b" t="t" l="l"/>
            <a:pathLst>
              <a:path h="799771" w="929966">
                <a:moveTo>
                  <a:pt x="0" y="0"/>
                </a:moveTo>
                <a:lnTo>
                  <a:pt x="929967" y="0"/>
                </a:lnTo>
                <a:lnTo>
                  <a:pt x="929967" y="799771"/>
                </a:lnTo>
                <a:lnTo>
                  <a:pt x="0" y="799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0" y="1105790"/>
            <a:ext cx="7471967" cy="8202665"/>
          </a:xfrm>
          <a:custGeom>
            <a:avLst/>
            <a:gdLst/>
            <a:ahLst/>
            <a:cxnLst/>
            <a:rect r="r" b="b" t="t" l="l"/>
            <a:pathLst>
              <a:path h="8202665" w="7471967">
                <a:moveTo>
                  <a:pt x="0" y="0"/>
                </a:moveTo>
                <a:lnTo>
                  <a:pt x="7471967" y="0"/>
                </a:lnTo>
                <a:lnTo>
                  <a:pt x="7471967" y="8202665"/>
                </a:lnTo>
                <a:lnTo>
                  <a:pt x="0" y="8202665"/>
                </a:lnTo>
                <a:lnTo>
                  <a:pt x="0" y="0"/>
                </a:lnTo>
                <a:close/>
              </a:path>
            </a:pathLst>
          </a:custGeom>
          <a:blipFill>
            <a:blip r:embed="rId5"/>
            <a:stretch>
              <a:fillRect l="0" t="-3734" r="-70604" b="0"/>
            </a:stretch>
          </a:blipFill>
        </p:spPr>
      </p:sp>
      <p:sp>
        <p:nvSpPr>
          <p:cNvPr name="TextBox 11" id="11"/>
          <p:cNvSpPr txBox="true"/>
          <p:nvPr/>
        </p:nvSpPr>
        <p:spPr>
          <a:xfrm rot="0">
            <a:off x="8612152" y="1665296"/>
            <a:ext cx="9208089" cy="2254253"/>
          </a:xfrm>
          <a:prstGeom prst="rect">
            <a:avLst/>
          </a:prstGeom>
        </p:spPr>
        <p:txBody>
          <a:bodyPr anchor="t" rtlCol="false" tIns="0" lIns="0" bIns="0" rIns="0">
            <a:spAutoFit/>
          </a:bodyPr>
          <a:lstStyle/>
          <a:p>
            <a:pPr algn="l">
              <a:lnSpc>
                <a:spcPts val="18389"/>
              </a:lnSpc>
            </a:pPr>
            <a:r>
              <a:rPr lang="en-US" sz="13135" spc="223">
                <a:solidFill>
                  <a:srgbClr val="FFFFFF"/>
                </a:solidFill>
                <a:latin typeface="Mokoto"/>
                <a:ea typeface="Mokoto"/>
                <a:cs typeface="Mokoto"/>
                <a:sym typeface="Mokoto"/>
              </a:rPr>
              <a:t>índice</a:t>
            </a:r>
          </a:p>
        </p:txBody>
      </p:sp>
      <p:sp>
        <p:nvSpPr>
          <p:cNvPr name="TextBox 12" id="12"/>
          <p:cNvSpPr txBox="true"/>
          <p:nvPr/>
        </p:nvSpPr>
        <p:spPr>
          <a:xfrm rot="0">
            <a:off x="8750662" y="4465017"/>
            <a:ext cx="774393" cy="581966"/>
          </a:xfrm>
          <a:prstGeom prst="rect">
            <a:avLst/>
          </a:prstGeom>
        </p:spPr>
        <p:txBody>
          <a:bodyPr anchor="t" rtlCol="false" tIns="0" lIns="0" bIns="0" rIns="0">
            <a:spAutoFit/>
          </a:bodyPr>
          <a:lstStyle/>
          <a:p>
            <a:pPr algn="ctr">
              <a:lnSpc>
                <a:spcPts val="4660"/>
              </a:lnSpc>
            </a:pPr>
            <a:r>
              <a:rPr lang="en-US" sz="3328">
                <a:solidFill>
                  <a:srgbClr val="374F90"/>
                </a:solidFill>
                <a:latin typeface="Mokoto"/>
                <a:ea typeface="Mokoto"/>
                <a:cs typeface="Mokoto"/>
                <a:sym typeface="Mokoto"/>
              </a:rPr>
              <a:t>1</a:t>
            </a:r>
          </a:p>
        </p:txBody>
      </p:sp>
      <p:sp>
        <p:nvSpPr>
          <p:cNvPr name="TextBox 13" id="13"/>
          <p:cNvSpPr txBox="true"/>
          <p:nvPr/>
        </p:nvSpPr>
        <p:spPr>
          <a:xfrm rot="0">
            <a:off x="8750662" y="5677970"/>
            <a:ext cx="774393" cy="581966"/>
          </a:xfrm>
          <a:prstGeom prst="rect">
            <a:avLst/>
          </a:prstGeom>
        </p:spPr>
        <p:txBody>
          <a:bodyPr anchor="t" rtlCol="false" tIns="0" lIns="0" bIns="0" rIns="0">
            <a:spAutoFit/>
          </a:bodyPr>
          <a:lstStyle/>
          <a:p>
            <a:pPr algn="ctr">
              <a:lnSpc>
                <a:spcPts val="4660"/>
              </a:lnSpc>
            </a:pPr>
            <a:r>
              <a:rPr lang="en-US" sz="3328">
                <a:solidFill>
                  <a:srgbClr val="374F90"/>
                </a:solidFill>
                <a:latin typeface="Mokoto"/>
                <a:ea typeface="Mokoto"/>
                <a:cs typeface="Mokoto"/>
                <a:sym typeface="Mokoto"/>
              </a:rPr>
              <a:t>2</a:t>
            </a:r>
          </a:p>
        </p:txBody>
      </p:sp>
      <p:sp>
        <p:nvSpPr>
          <p:cNvPr name="TextBox 14" id="14"/>
          <p:cNvSpPr txBox="true"/>
          <p:nvPr/>
        </p:nvSpPr>
        <p:spPr>
          <a:xfrm rot="0">
            <a:off x="8773957" y="6880055"/>
            <a:ext cx="774393" cy="581966"/>
          </a:xfrm>
          <a:prstGeom prst="rect">
            <a:avLst/>
          </a:prstGeom>
        </p:spPr>
        <p:txBody>
          <a:bodyPr anchor="t" rtlCol="false" tIns="0" lIns="0" bIns="0" rIns="0">
            <a:spAutoFit/>
          </a:bodyPr>
          <a:lstStyle/>
          <a:p>
            <a:pPr algn="ctr">
              <a:lnSpc>
                <a:spcPts val="4660"/>
              </a:lnSpc>
            </a:pPr>
            <a:r>
              <a:rPr lang="en-US" sz="3328">
                <a:solidFill>
                  <a:srgbClr val="374F90"/>
                </a:solidFill>
                <a:latin typeface="Mokoto"/>
                <a:ea typeface="Mokoto"/>
                <a:cs typeface="Mokoto"/>
                <a:sym typeface="Mokoto"/>
              </a:rPr>
              <a:t>3</a:t>
            </a:r>
          </a:p>
        </p:txBody>
      </p:sp>
      <p:sp>
        <p:nvSpPr>
          <p:cNvPr name="TextBox 15" id="15"/>
          <p:cNvSpPr txBox="true"/>
          <p:nvPr/>
        </p:nvSpPr>
        <p:spPr>
          <a:xfrm rot="0">
            <a:off x="12596666" y="4465017"/>
            <a:ext cx="774393" cy="581966"/>
          </a:xfrm>
          <a:prstGeom prst="rect">
            <a:avLst/>
          </a:prstGeom>
        </p:spPr>
        <p:txBody>
          <a:bodyPr anchor="t" rtlCol="false" tIns="0" lIns="0" bIns="0" rIns="0">
            <a:spAutoFit/>
          </a:bodyPr>
          <a:lstStyle/>
          <a:p>
            <a:pPr algn="ctr">
              <a:lnSpc>
                <a:spcPts val="4660"/>
              </a:lnSpc>
            </a:pPr>
            <a:r>
              <a:rPr lang="en-US" sz="3328">
                <a:solidFill>
                  <a:srgbClr val="374F90"/>
                </a:solidFill>
                <a:latin typeface="Mokoto"/>
                <a:ea typeface="Mokoto"/>
                <a:cs typeface="Mokoto"/>
                <a:sym typeface="Mokoto"/>
              </a:rPr>
              <a:t>5</a:t>
            </a:r>
          </a:p>
        </p:txBody>
      </p:sp>
      <p:sp>
        <p:nvSpPr>
          <p:cNvPr name="TextBox 16" id="16"/>
          <p:cNvSpPr txBox="true"/>
          <p:nvPr/>
        </p:nvSpPr>
        <p:spPr>
          <a:xfrm rot="0">
            <a:off x="12571288" y="5677970"/>
            <a:ext cx="774393" cy="581966"/>
          </a:xfrm>
          <a:prstGeom prst="rect">
            <a:avLst/>
          </a:prstGeom>
        </p:spPr>
        <p:txBody>
          <a:bodyPr anchor="t" rtlCol="false" tIns="0" lIns="0" bIns="0" rIns="0">
            <a:spAutoFit/>
          </a:bodyPr>
          <a:lstStyle/>
          <a:p>
            <a:pPr algn="ctr">
              <a:lnSpc>
                <a:spcPts val="4660"/>
              </a:lnSpc>
            </a:pPr>
            <a:r>
              <a:rPr lang="en-US" sz="3328">
                <a:solidFill>
                  <a:srgbClr val="374F90"/>
                </a:solidFill>
                <a:latin typeface="Mokoto"/>
                <a:ea typeface="Mokoto"/>
                <a:cs typeface="Mokoto"/>
                <a:sym typeface="Mokoto"/>
              </a:rPr>
              <a:t>6</a:t>
            </a:r>
          </a:p>
        </p:txBody>
      </p:sp>
      <p:sp>
        <p:nvSpPr>
          <p:cNvPr name="TextBox 17" id="17"/>
          <p:cNvSpPr txBox="true"/>
          <p:nvPr/>
        </p:nvSpPr>
        <p:spPr>
          <a:xfrm rot="0">
            <a:off x="12594583" y="6880055"/>
            <a:ext cx="774393" cy="581966"/>
          </a:xfrm>
          <a:prstGeom prst="rect">
            <a:avLst/>
          </a:prstGeom>
        </p:spPr>
        <p:txBody>
          <a:bodyPr anchor="t" rtlCol="false" tIns="0" lIns="0" bIns="0" rIns="0">
            <a:spAutoFit/>
          </a:bodyPr>
          <a:lstStyle/>
          <a:p>
            <a:pPr algn="ctr">
              <a:lnSpc>
                <a:spcPts val="4660"/>
              </a:lnSpc>
            </a:pPr>
            <a:r>
              <a:rPr lang="en-US" sz="3328">
                <a:solidFill>
                  <a:srgbClr val="374F90"/>
                </a:solidFill>
                <a:latin typeface="Mokoto"/>
                <a:ea typeface="Mokoto"/>
                <a:cs typeface="Mokoto"/>
                <a:sym typeface="Mokoto"/>
              </a:rPr>
              <a:t>7</a:t>
            </a:r>
          </a:p>
        </p:txBody>
      </p:sp>
      <p:sp>
        <p:nvSpPr>
          <p:cNvPr name="TextBox 18" id="18"/>
          <p:cNvSpPr txBox="true"/>
          <p:nvPr/>
        </p:nvSpPr>
        <p:spPr>
          <a:xfrm rot="0">
            <a:off x="8773957" y="8096615"/>
            <a:ext cx="774393" cy="581966"/>
          </a:xfrm>
          <a:prstGeom prst="rect">
            <a:avLst/>
          </a:prstGeom>
        </p:spPr>
        <p:txBody>
          <a:bodyPr anchor="t" rtlCol="false" tIns="0" lIns="0" bIns="0" rIns="0">
            <a:spAutoFit/>
          </a:bodyPr>
          <a:lstStyle/>
          <a:p>
            <a:pPr algn="ctr">
              <a:lnSpc>
                <a:spcPts val="4660"/>
              </a:lnSpc>
            </a:pPr>
            <a:r>
              <a:rPr lang="en-US" sz="3328">
                <a:solidFill>
                  <a:srgbClr val="374F90"/>
                </a:solidFill>
                <a:latin typeface="Mokoto"/>
                <a:ea typeface="Mokoto"/>
                <a:cs typeface="Mokoto"/>
                <a:sym typeface="Mokoto"/>
              </a:rPr>
              <a:t>4</a:t>
            </a:r>
          </a:p>
        </p:txBody>
      </p:sp>
      <p:sp>
        <p:nvSpPr>
          <p:cNvPr name="TextBox 19" id="19"/>
          <p:cNvSpPr txBox="true"/>
          <p:nvPr/>
        </p:nvSpPr>
        <p:spPr>
          <a:xfrm rot="0">
            <a:off x="9886115" y="4534340"/>
            <a:ext cx="2301181" cy="316382"/>
          </a:xfrm>
          <a:prstGeom prst="rect">
            <a:avLst/>
          </a:prstGeom>
        </p:spPr>
        <p:txBody>
          <a:bodyPr anchor="t" rtlCol="false" tIns="0" lIns="0" bIns="0" rIns="0">
            <a:spAutoFit/>
          </a:bodyPr>
          <a:lstStyle/>
          <a:p>
            <a:pPr algn="l">
              <a:lnSpc>
                <a:spcPts val="2385"/>
              </a:lnSpc>
            </a:pPr>
            <a:r>
              <a:rPr lang="en-US" sz="2272" spc="18">
                <a:solidFill>
                  <a:srgbClr val="FFFFFF"/>
                </a:solidFill>
                <a:latin typeface="TT Chocolates"/>
                <a:ea typeface="TT Chocolates"/>
                <a:cs typeface="TT Chocolates"/>
                <a:sym typeface="TT Chocolates"/>
              </a:rPr>
              <a:t>Introducción</a:t>
            </a:r>
          </a:p>
        </p:txBody>
      </p:sp>
      <p:sp>
        <p:nvSpPr>
          <p:cNvPr name="TextBox 20" id="20"/>
          <p:cNvSpPr txBox="true"/>
          <p:nvPr/>
        </p:nvSpPr>
        <p:spPr>
          <a:xfrm rot="0">
            <a:off x="9886115" y="5717858"/>
            <a:ext cx="2301181" cy="316382"/>
          </a:xfrm>
          <a:prstGeom prst="rect">
            <a:avLst/>
          </a:prstGeom>
        </p:spPr>
        <p:txBody>
          <a:bodyPr anchor="t" rtlCol="false" tIns="0" lIns="0" bIns="0" rIns="0">
            <a:spAutoFit/>
          </a:bodyPr>
          <a:lstStyle/>
          <a:p>
            <a:pPr algn="l">
              <a:lnSpc>
                <a:spcPts val="2385"/>
              </a:lnSpc>
            </a:pPr>
            <a:r>
              <a:rPr lang="en-US" sz="2272" spc="18">
                <a:solidFill>
                  <a:srgbClr val="FFFFFF"/>
                </a:solidFill>
                <a:latin typeface="TT Chocolates"/>
                <a:ea typeface="TT Chocolates"/>
                <a:cs typeface="TT Chocolates"/>
                <a:sym typeface="TT Chocolates"/>
              </a:rPr>
              <a:t>Estado del arte</a:t>
            </a:r>
          </a:p>
        </p:txBody>
      </p:sp>
      <p:sp>
        <p:nvSpPr>
          <p:cNvPr name="TextBox 21" id="21"/>
          <p:cNvSpPr txBox="true"/>
          <p:nvPr/>
        </p:nvSpPr>
        <p:spPr>
          <a:xfrm rot="0">
            <a:off x="9886115" y="6902255"/>
            <a:ext cx="2301181" cy="316382"/>
          </a:xfrm>
          <a:prstGeom prst="rect">
            <a:avLst/>
          </a:prstGeom>
        </p:spPr>
        <p:txBody>
          <a:bodyPr anchor="t" rtlCol="false" tIns="0" lIns="0" bIns="0" rIns="0">
            <a:spAutoFit/>
          </a:bodyPr>
          <a:lstStyle/>
          <a:p>
            <a:pPr algn="l">
              <a:lnSpc>
                <a:spcPts val="2385"/>
              </a:lnSpc>
            </a:pPr>
            <a:r>
              <a:rPr lang="en-US" sz="2272" spc="18">
                <a:solidFill>
                  <a:srgbClr val="FFFFFF"/>
                </a:solidFill>
                <a:latin typeface="TT Chocolates"/>
                <a:ea typeface="TT Chocolates"/>
                <a:cs typeface="TT Chocolates"/>
                <a:sym typeface="TT Chocolates"/>
              </a:rPr>
              <a:t>Metodología</a:t>
            </a:r>
          </a:p>
        </p:txBody>
      </p:sp>
      <p:sp>
        <p:nvSpPr>
          <p:cNvPr name="TextBox 22" id="22"/>
          <p:cNvSpPr txBox="true"/>
          <p:nvPr/>
        </p:nvSpPr>
        <p:spPr>
          <a:xfrm rot="0">
            <a:off x="13706741" y="4534340"/>
            <a:ext cx="2301181" cy="316382"/>
          </a:xfrm>
          <a:prstGeom prst="rect">
            <a:avLst/>
          </a:prstGeom>
        </p:spPr>
        <p:txBody>
          <a:bodyPr anchor="t" rtlCol="false" tIns="0" lIns="0" bIns="0" rIns="0">
            <a:spAutoFit/>
          </a:bodyPr>
          <a:lstStyle/>
          <a:p>
            <a:pPr algn="l">
              <a:lnSpc>
                <a:spcPts val="2385"/>
              </a:lnSpc>
            </a:pPr>
            <a:r>
              <a:rPr lang="en-US" sz="2272" spc="18">
                <a:solidFill>
                  <a:srgbClr val="FFFFFF"/>
                </a:solidFill>
                <a:latin typeface="TT Chocolates"/>
                <a:ea typeface="TT Chocolates"/>
                <a:cs typeface="TT Chocolates"/>
                <a:sym typeface="TT Chocolates"/>
              </a:rPr>
              <a:t>resultado</a:t>
            </a:r>
          </a:p>
        </p:txBody>
      </p:sp>
      <p:sp>
        <p:nvSpPr>
          <p:cNvPr name="TextBox 23" id="23"/>
          <p:cNvSpPr txBox="true"/>
          <p:nvPr/>
        </p:nvSpPr>
        <p:spPr>
          <a:xfrm rot="0">
            <a:off x="13706741" y="5717858"/>
            <a:ext cx="2301181" cy="618056"/>
          </a:xfrm>
          <a:prstGeom prst="rect">
            <a:avLst/>
          </a:prstGeom>
        </p:spPr>
        <p:txBody>
          <a:bodyPr anchor="t" rtlCol="false" tIns="0" lIns="0" bIns="0" rIns="0">
            <a:spAutoFit/>
          </a:bodyPr>
          <a:lstStyle/>
          <a:p>
            <a:pPr algn="l">
              <a:lnSpc>
                <a:spcPts val="2385"/>
              </a:lnSpc>
            </a:pPr>
            <a:r>
              <a:rPr lang="en-US" sz="2272" spc="18">
                <a:solidFill>
                  <a:srgbClr val="FFFFFF"/>
                </a:solidFill>
                <a:latin typeface="TT Chocolates"/>
                <a:ea typeface="TT Chocolates"/>
                <a:cs typeface="TT Chocolates"/>
                <a:sym typeface="TT Chocolates"/>
              </a:rPr>
              <a:t>Evaluación y Discusión</a:t>
            </a:r>
          </a:p>
        </p:txBody>
      </p:sp>
      <p:sp>
        <p:nvSpPr>
          <p:cNvPr name="TextBox 24" id="24"/>
          <p:cNvSpPr txBox="true"/>
          <p:nvPr/>
        </p:nvSpPr>
        <p:spPr>
          <a:xfrm rot="0">
            <a:off x="13706741" y="6902255"/>
            <a:ext cx="2301181" cy="316382"/>
          </a:xfrm>
          <a:prstGeom prst="rect">
            <a:avLst/>
          </a:prstGeom>
        </p:spPr>
        <p:txBody>
          <a:bodyPr anchor="t" rtlCol="false" tIns="0" lIns="0" bIns="0" rIns="0">
            <a:spAutoFit/>
          </a:bodyPr>
          <a:lstStyle/>
          <a:p>
            <a:pPr algn="l">
              <a:lnSpc>
                <a:spcPts val="2385"/>
              </a:lnSpc>
            </a:pPr>
            <a:r>
              <a:rPr lang="en-US" sz="2272" spc="18">
                <a:solidFill>
                  <a:srgbClr val="FFFFFF"/>
                </a:solidFill>
                <a:latin typeface="TT Chocolates"/>
                <a:ea typeface="TT Chocolates"/>
                <a:cs typeface="TT Chocolates"/>
                <a:sym typeface="TT Chocolates"/>
              </a:rPr>
              <a:t>Conclusiones</a:t>
            </a:r>
          </a:p>
        </p:txBody>
      </p:sp>
      <p:sp>
        <p:nvSpPr>
          <p:cNvPr name="TextBox 25" id="25"/>
          <p:cNvSpPr txBox="true"/>
          <p:nvPr/>
        </p:nvSpPr>
        <p:spPr>
          <a:xfrm rot="0">
            <a:off x="9886115" y="8118816"/>
            <a:ext cx="2301181" cy="316382"/>
          </a:xfrm>
          <a:prstGeom prst="rect">
            <a:avLst/>
          </a:prstGeom>
        </p:spPr>
        <p:txBody>
          <a:bodyPr anchor="t" rtlCol="false" tIns="0" lIns="0" bIns="0" rIns="0">
            <a:spAutoFit/>
          </a:bodyPr>
          <a:lstStyle/>
          <a:p>
            <a:pPr algn="l">
              <a:lnSpc>
                <a:spcPts val="2385"/>
              </a:lnSpc>
            </a:pPr>
            <a:r>
              <a:rPr lang="en-US" sz="2272" spc="18">
                <a:solidFill>
                  <a:srgbClr val="FFFFFF"/>
                </a:solidFill>
                <a:latin typeface="TT Chocolates"/>
                <a:ea typeface="TT Chocolates"/>
                <a:cs typeface="TT Chocolates"/>
                <a:sym typeface="TT Chocolates"/>
              </a:rPr>
              <a:t>Implementación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66318">
            <a:off x="-370638" y="-692241"/>
            <a:ext cx="19029277" cy="11671483"/>
          </a:xfrm>
          <a:custGeom>
            <a:avLst/>
            <a:gdLst/>
            <a:ahLst/>
            <a:cxnLst/>
            <a:rect r="r" b="b" t="t" l="l"/>
            <a:pathLst>
              <a:path h="11671483" w="19029277">
                <a:moveTo>
                  <a:pt x="0" y="1415335"/>
                </a:moveTo>
                <a:lnTo>
                  <a:pt x="18233150" y="0"/>
                </a:lnTo>
                <a:lnTo>
                  <a:pt x="19029276" y="10256147"/>
                </a:lnTo>
                <a:lnTo>
                  <a:pt x="796126" y="11671482"/>
                </a:lnTo>
                <a:lnTo>
                  <a:pt x="0" y="1415335"/>
                </a:lnTo>
                <a:close/>
              </a:path>
            </a:pathLst>
          </a:custGeom>
          <a:blipFill>
            <a:blip r:embed="rId2"/>
            <a:stretch>
              <a:fillRect l="-4519" t="0" r="-4519" b="0"/>
            </a:stretch>
          </a:blipFill>
        </p:spPr>
      </p:sp>
      <p:sp>
        <p:nvSpPr>
          <p:cNvPr name="Freeform 3" id="3"/>
          <p:cNvSpPr/>
          <p:nvPr/>
        </p:nvSpPr>
        <p:spPr>
          <a:xfrm flipH="false" flipV="false" rot="0">
            <a:off x="830713" y="862157"/>
            <a:ext cx="16626574" cy="8562685"/>
          </a:xfrm>
          <a:custGeom>
            <a:avLst/>
            <a:gdLst/>
            <a:ahLst/>
            <a:cxnLst/>
            <a:rect r="r" b="b" t="t" l="l"/>
            <a:pathLst>
              <a:path h="8562685" w="16626574">
                <a:moveTo>
                  <a:pt x="0" y="0"/>
                </a:moveTo>
                <a:lnTo>
                  <a:pt x="16626574" y="0"/>
                </a:lnTo>
                <a:lnTo>
                  <a:pt x="16626574" y="8562686"/>
                </a:lnTo>
                <a:lnTo>
                  <a:pt x="0" y="85626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74983" y="1704413"/>
            <a:ext cx="15538034" cy="1659077"/>
          </a:xfrm>
          <a:prstGeom prst="rect">
            <a:avLst/>
          </a:prstGeom>
        </p:spPr>
        <p:txBody>
          <a:bodyPr anchor="t" rtlCol="false" tIns="0" lIns="0" bIns="0" rIns="0">
            <a:spAutoFit/>
          </a:bodyPr>
          <a:lstStyle/>
          <a:p>
            <a:pPr algn="ctr">
              <a:lnSpc>
                <a:spcPts val="13411"/>
              </a:lnSpc>
            </a:pPr>
            <a:r>
              <a:rPr lang="en-US" sz="9579">
                <a:solidFill>
                  <a:srgbClr val="FFFFFF"/>
                </a:solidFill>
                <a:latin typeface="Mokoto"/>
                <a:ea typeface="Mokoto"/>
                <a:cs typeface="Mokoto"/>
                <a:sym typeface="Mokoto"/>
              </a:rPr>
              <a:t>IntroducciÓn</a:t>
            </a:r>
          </a:p>
        </p:txBody>
      </p:sp>
      <p:sp>
        <p:nvSpPr>
          <p:cNvPr name="TextBox 5" id="5"/>
          <p:cNvSpPr txBox="true"/>
          <p:nvPr/>
        </p:nvSpPr>
        <p:spPr>
          <a:xfrm rot="0">
            <a:off x="2356477" y="3892709"/>
            <a:ext cx="14222004" cy="4640580"/>
          </a:xfrm>
          <a:prstGeom prst="rect">
            <a:avLst/>
          </a:prstGeom>
        </p:spPr>
        <p:txBody>
          <a:bodyPr anchor="t" rtlCol="false" tIns="0" lIns="0" bIns="0" rIns="0">
            <a:spAutoFit/>
          </a:bodyPr>
          <a:lstStyle/>
          <a:p>
            <a:pPr algn="ctr">
              <a:lnSpc>
                <a:spcPts val="4620"/>
              </a:lnSpc>
              <a:spcBef>
                <a:spcPct val="0"/>
              </a:spcBef>
            </a:pPr>
            <a:r>
              <a:rPr lang="en-US" sz="3300" spc="26">
                <a:solidFill>
                  <a:srgbClr val="FFFFFF"/>
                </a:solidFill>
                <a:latin typeface="TT Chocolates"/>
                <a:ea typeface="TT Chocolates"/>
                <a:cs typeface="TT Chocolates"/>
                <a:sym typeface="TT Chocolates"/>
              </a:rPr>
              <a:t>Este proyecto busca predecir el precio de las viviendas utilizando aprendizaje automático, específicamente regresión lineal. La tarea es compleja debido a las múltiples variables que influyen en los precios, como la ubicación y el tamaño de las propiedades. Se utilizarán datos sobre características de viviendas para desarrollar un modelo predictivo. Aunque la regresión lineal es un enfoque sencillo, permite captar relaciones lineales entre las variables. El objetivo es ofrecer una herramienta inicial para estimar los precios de las viviendas en una zona determinada.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66318">
            <a:off x="-370638" y="-692241"/>
            <a:ext cx="19029277" cy="11671483"/>
          </a:xfrm>
          <a:custGeom>
            <a:avLst/>
            <a:gdLst/>
            <a:ahLst/>
            <a:cxnLst/>
            <a:rect r="r" b="b" t="t" l="l"/>
            <a:pathLst>
              <a:path h="11671483" w="19029277">
                <a:moveTo>
                  <a:pt x="0" y="1415335"/>
                </a:moveTo>
                <a:lnTo>
                  <a:pt x="18233150" y="0"/>
                </a:lnTo>
                <a:lnTo>
                  <a:pt x="19029276" y="10256147"/>
                </a:lnTo>
                <a:lnTo>
                  <a:pt x="796126" y="11671482"/>
                </a:lnTo>
                <a:lnTo>
                  <a:pt x="0" y="1415335"/>
                </a:lnTo>
                <a:close/>
              </a:path>
            </a:pathLst>
          </a:custGeom>
          <a:blipFill>
            <a:blip r:embed="rId2"/>
            <a:stretch>
              <a:fillRect l="-4519" t="0" r="-4519" b="0"/>
            </a:stretch>
          </a:blipFill>
        </p:spPr>
      </p:sp>
      <p:sp>
        <p:nvSpPr>
          <p:cNvPr name="TextBox 3" id="3"/>
          <p:cNvSpPr txBox="true"/>
          <p:nvPr/>
        </p:nvSpPr>
        <p:spPr>
          <a:xfrm rot="0">
            <a:off x="387505" y="2172341"/>
            <a:ext cx="11385635" cy="1119978"/>
          </a:xfrm>
          <a:prstGeom prst="rect">
            <a:avLst/>
          </a:prstGeom>
        </p:spPr>
        <p:txBody>
          <a:bodyPr anchor="t" rtlCol="false" tIns="0" lIns="0" bIns="0" rIns="0">
            <a:spAutoFit/>
          </a:bodyPr>
          <a:lstStyle/>
          <a:p>
            <a:pPr algn="l">
              <a:lnSpc>
                <a:spcPts val="9143"/>
              </a:lnSpc>
            </a:pPr>
            <a:r>
              <a:rPr lang="en-US" sz="6531">
                <a:solidFill>
                  <a:srgbClr val="FFFFFF"/>
                </a:solidFill>
                <a:latin typeface="Mokoto"/>
                <a:ea typeface="Mokoto"/>
                <a:cs typeface="Mokoto"/>
                <a:sym typeface="Mokoto"/>
              </a:rPr>
              <a:t>Estado del arte</a:t>
            </a:r>
          </a:p>
        </p:txBody>
      </p:sp>
      <p:sp>
        <p:nvSpPr>
          <p:cNvPr name="TextBox 4" id="4"/>
          <p:cNvSpPr txBox="true"/>
          <p:nvPr/>
        </p:nvSpPr>
        <p:spPr>
          <a:xfrm rot="0">
            <a:off x="657143" y="3853338"/>
            <a:ext cx="11115997" cy="5627949"/>
          </a:xfrm>
          <a:prstGeom prst="rect">
            <a:avLst/>
          </a:prstGeom>
        </p:spPr>
        <p:txBody>
          <a:bodyPr anchor="t" rtlCol="false" tIns="0" lIns="0" bIns="0" rIns="0">
            <a:spAutoFit/>
          </a:bodyPr>
          <a:lstStyle/>
          <a:p>
            <a:pPr algn="l" marL="692813" indent="-346406" lvl="1">
              <a:lnSpc>
                <a:spcPts val="4492"/>
              </a:lnSpc>
              <a:buFont typeface="Arial"/>
              <a:buChar char="•"/>
            </a:pPr>
            <a:r>
              <a:rPr lang="en-US" sz="3208" spc="25">
                <a:solidFill>
                  <a:srgbClr val="FFFFFF"/>
                </a:solidFill>
                <a:latin typeface="TT Chocolates"/>
                <a:ea typeface="TT Chocolates"/>
                <a:cs typeface="TT Chocolates"/>
                <a:sym typeface="TT Chocolates"/>
              </a:rPr>
              <a:t>En 2019, un estudio encontró que la regresión lineal, combinada con ingeniería de características, predice bien los precios de viviendas en Boston.</a:t>
            </a:r>
          </a:p>
          <a:p>
            <a:pPr algn="l" marL="692813" indent="-346406" lvl="1">
              <a:lnSpc>
                <a:spcPts val="4492"/>
              </a:lnSpc>
              <a:buFont typeface="Arial"/>
              <a:buChar char="•"/>
            </a:pPr>
            <a:r>
              <a:rPr lang="en-US" sz="3208" spc="25">
                <a:solidFill>
                  <a:srgbClr val="FFFFFF"/>
                </a:solidFill>
                <a:latin typeface="TT Chocolates"/>
                <a:ea typeface="TT Chocolates"/>
                <a:cs typeface="TT Chocolates"/>
                <a:sym typeface="TT Chocolates"/>
              </a:rPr>
              <a:t>Un análisis de 2018 comparó la regresión lineal con los vectores de soporte, destacando la simplicidad y eficiencia de la regresión lineal frente a modelos más complejos.</a:t>
            </a:r>
          </a:p>
          <a:p>
            <a:pPr algn="l" marL="692813" indent="-346406" lvl="1">
              <a:lnSpc>
                <a:spcPts val="4492"/>
              </a:lnSpc>
              <a:spcBef>
                <a:spcPct val="0"/>
              </a:spcBef>
              <a:buFont typeface="Arial"/>
              <a:buChar char="•"/>
            </a:pPr>
            <a:r>
              <a:rPr lang="en-US" sz="3208" spc="25">
                <a:solidFill>
                  <a:srgbClr val="FFFFFF"/>
                </a:solidFill>
                <a:latin typeface="TT Chocolates"/>
                <a:ea typeface="TT Chocolates"/>
                <a:cs typeface="TT Chocolates"/>
                <a:sym typeface="TT Chocolates"/>
              </a:rPr>
              <a:t>La regresión lineal sigue siendo relevante por su capacidad de capturar relaciones lineales en los datos, a pesar de no ser tan robusta para relaciones no lineales.</a:t>
            </a:r>
          </a:p>
          <a:p>
            <a:pPr algn="l">
              <a:lnSpc>
                <a:spcPts val="4492"/>
              </a:lnSpc>
              <a:spcBef>
                <a:spcPct val="0"/>
              </a:spcBef>
            </a:pPr>
          </a:p>
        </p:txBody>
      </p:sp>
      <p:grpSp>
        <p:nvGrpSpPr>
          <p:cNvPr name="Group 5" id="5"/>
          <p:cNvGrpSpPr/>
          <p:nvPr/>
        </p:nvGrpSpPr>
        <p:grpSpPr>
          <a:xfrm rot="0">
            <a:off x="12414335" y="2305691"/>
            <a:ext cx="5094841" cy="5283651"/>
            <a:chOff x="0" y="0"/>
            <a:chExt cx="956876" cy="992337"/>
          </a:xfrm>
        </p:grpSpPr>
        <p:sp>
          <p:nvSpPr>
            <p:cNvPr name="Freeform 6" id="6"/>
            <p:cNvSpPr/>
            <p:nvPr/>
          </p:nvSpPr>
          <p:spPr>
            <a:xfrm flipH="false" flipV="false" rot="0">
              <a:off x="0" y="0"/>
              <a:ext cx="956876" cy="992337"/>
            </a:xfrm>
            <a:custGeom>
              <a:avLst/>
              <a:gdLst/>
              <a:ahLst/>
              <a:cxnLst/>
              <a:rect r="r" b="b" t="t" l="l"/>
              <a:pathLst>
                <a:path h="992337" w="956876">
                  <a:moveTo>
                    <a:pt x="0" y="0"/>
                  </a:moveTo>
                  <a:lnTo>
                    <a:pt x="956876" y="0"/>
                  </a:lnTo>
                  <a:lnTo>
                    <a:pt x="956876" y="992337"/>
                  </a:lnTo>
                  <a:lnTo>
                    <a:pt x="0" y="992337"/>
                  </a:lnTo>
                  <a:close/>
                </a:path>
              </a:pathLst>
            </a:custGeom>
            <a:blipFill>
              <a:blip r:embed="rId3"/>
              <a:stretch>
                <a:fillRect l="-27779" t="0" r="-27779" b="0"/>
              </a:stretch>
            </a:blipFill>
            <a:ln w="47625" cap="sq">
              <a:solidFill>
                <a:srgbClr val="FFFFFF"/>
              </a:solidFill>
              <a:prstDash val="solid"/>
              <a:miter/>
            </a:ln>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66318">
            <a:off x="-370638" y="-692241"/>
            <a:ext cx="19029277" cy="11671483"/>
          </a:xfrm>
          <a:custGeom>
            <a:avLst/>
            <a:gdLst/>
            <a:ahLst/>
            <a:cxnLst/>
            <a:rect r="r" b="b" t="t" l="l"/>
            <a:pathLst>
              <a:path h="11671483" w="19029277">
                <a:moveTo>
                  <a:pt x="0" y="1415335"/>
                </a:moveTo>
                <a:lnTo>
                  <a:pt x="18233150" y="0"/>
                </a:lnTo>
                <a:lnTo>
                  <a:pt x="19029276" y="10256147"/>
                </a:lnTo>
                <a:lnTo>
                  <a:pt x="796126" y="11671482"/>
                </a:lnTo>
                <a:lnTo>
                  <a:pt x="0" y="1415335"/>
                </a:lnTo>
                <a:close/>
              </a:path>
            </a:pathLst>
          </a:custGeom>
          <a:blipFill>
            <a:blip r:embed="rId2"/>
            <a:stretch>
              <a:fillRect l="-4519" t="0" r="-4519" b="0"/>
            </a:stretch>
          </a:blipFill>
        </p:spPr>
      </p:sp>
      <p:sp>
        <p:nvSpPr>
          <p:cNvPr name="TextBox 3" id="3"/>
          <p:cNvSpPr txBox="true"/>
          <p:nvPr/>
        </p:nvSpPr>
        <p:spPr>
          <a:xfrm rot="0">
            <a:off x="896683" y="2200219"/>
            <a:ext cx="8247317" cy="1119978"/>
          </a:xfrm>
          <a:prstGeom prst="rect">
            <a:avLst/>
          </a:prstGeom>
        </p:spPr>
        <p:txBody>
          <a:bodyPr anchor="t" rtlCol="false" tIns="0" lIns="0" bIns="0" rIns="0">
            <a:spAutoFit/>
          </a:bodyPr>
          <a:lstStyle/>
          <a:p>
            <a:pPr algn="l">
              <a:lnSpc>
                <a:spcPts val="9143"/>
              </a:lnSpc>
            </a:pPr>
            <a:r>
              <a:rPr lang="en-US" sz="6531">
                <a:solidFill>
                  <a:srgbClr val="FFFFFF"/>
                </a:solidFill>
                <a:latin typeface="Mokoto"/>
                <a:ea typeface="Mokoto"/>
                <a:cs typeface="Mokoto"/>
                <a:sym typeface="Mokoto"/>
              </a:rPr>
              <a:t>Metodología</a:t>
            </a:r>
          </a:p>
        </p:txBody>
      </p:sp>
      <p:sp>
        <p:nvSpPr>
          <p:cNvPr name="TextBox 4" id="4"/>
          <p:cNvSpPr txBox="true"/>
          <p:nvPr/>
        </p:nvSpPr>
        <p:spPr>
          <a:xfrm rot="0">
            <a:off x="522506" y="3895927"/>
            <a:ext cx="8995671" cy="4566506"/>
          </a:xfrm>
          <a:prstGeom prst="rect">
            <a:avLst/>
          </a:prstGeom>
        </p:spPr>
        <p:txBody>
          <a:bodyPr anchor="t" rtlCol="false" tIns="0" lIns="0" bIns="0" rIns="0">
            <a:spAutoFit/>
          </a:bodyPr>
          <a:lstStyle/>
          <a:p>
            <a:pPr algn="l">
              <a:lnSpc>
                <a:spcPts val="4560"/>
              </a:lnSpc>
            </a:pPr>
            <a:r>
              <a:rPr lang="en-US" sz="3257" spc="26">
                <a:solidFill>
                  <a:srgbClr val="FFFFFF"/>
                </a:solidFill>
                <a:latin typeface="TT Chocolates"/>
                <a:ea typeface="TT Chocolates"/>
                <a:cs typeface="TT Chocolates"/>
                <a:sym typeface="TT Chocolates"/>
              </a:rPr>
              <a:t>Se utilizó regresión lineal para modelar la relación entre el precio de la vivienda y sus características. El proceso incluyó la preparación de datos, manejo de valores faltantes, y división en conjuntos de entrenamiento y prueba. Luego, se entrenó el modelo y se evaluó con métricas como MAE y RMSE.</a:t>
            </a:r>
          </a:p>
          <a:p>
            <a:pPr algn="l">
              <a:lnSpc>
                <a:spcPts val="4560"/>
              </a:lnSpc>
              <a:spcBef>
                <a:spcPct val="0"/>
              </a:spcBef>
            </a:pPr>
          </a:p>
        </p:txBody>
      </p:sp>
      <p:grpSp>
        <p:nvGrpSpPr>
          <p:cNvPr name="Group 5" id="5"/>
          <p:cNvGrpSpPr/>
          <p:nvPr/>
        </p:nvGrpSpPr>
        <p:grpSpPr>
          <a:xfrm rot="0">
            <a:off x="9786253" y="1413593"/>
            <a:ext cx="7193240" cy="7459814"/>
            <a:chOff x="0" y="0"/>
            <a:chExt cx="956876" cy="992337"/>
          </a:xfrm>
        </p:grpSpPr>
        <p:sp>
          <p:nvSpPr>
            <p:cNvPr name="Freeform 6" id="6"/>
            <p:cNvSpPr/>
            <p:nvPr/>
          </p:nvSpPr>
          <p:spPr>
            <a:xfrm flipH="false" flipV="false" rot="0">
              <a:off x="0" y="0"/>
              <a:ext cx="956876" cy="992337"/>
            </a:xfrm>
            <a:custGeom>
              <a:avLst/>
              <a:gdLst/>
              <a:ahLst/>
              <a:cxnLst/>
              <a:rect r="r" b="b" t="t" l="l"/>
              <a:pathLst>
                <a:path h="992337" w="956876">
                  <a:moveTo>
                    <a:pt x="0" y="0"/>
                  </a:moveTo>
                  <a:lnTo>
                    <a:pt x="956876" y="0"/>
                  </a:lnTo>
                  <a:lnTo>
                    <a:pt x="956876" y="992337"/>
                  </a:lnTo>
                  <a:lnTo>
                    <a:pt x="0" y="992337"/>
                  </a:lnTo>
                  <a:close/>
                </a:path>
              </a:pathLst>
            </a:custGeom>
            <a:blipFill>
              <a:blip r:embed="rId3"/>
              <a:stretch>
                <a:fillRect l="-27779" t="0" r="-27779" b="0"/>
              </a:stretch>
            </a:blipFill>
            <a:ln w="47625" cap="sq">
              <a:solidFill>
                <a:srgbClr val="FFFFFF"/>
              </a:solidFill>
              <a:prstDash val="solid"/>
              <a:miter/>
            </a:ln>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66318">
            <a:off x="-370638" y="-692241"/>
            <a:ext cx="19029277" cy="11671483"/>
          </a:xfrm>
          <a:custGeom>
            <a:avLst/>
            <a:gdLst/>
            <a:ahLst/>
            <a:cxnLst/>
            <a:rect r="r" b="b" t="t" l="l"/>
            <a:pathLst>
              <a:path h="11671483" w="19029277">
                <a:moveTo>
                  <a:pt x="0" y="1415335"/>
                </a:moveTo>
                <a:lnTo>
                  <a:pt x="18233150" y="0"/>
                </a:lnTo>
                <a:lnTo>
                  <a:pt x="19029276" y="10256147"/>
                </a:lnTo>
                <a:lnTo>
                  <a:pt x="796126" y="11671482"/>
                </a:lnTo>
                <a:lnTo>
                  <a:pt x="0" y="1415335"/>
                </a:lnTo>
                <a:close/>
              </a:path>
            </a:pathLst>
          </a:custGeom>
          <a:blipFill>
            <a:blip r:embed="rId2"/>
            <a:stretch>
              <a:fillRect l="-4519" t="0" r="-4519" b="0"/>
            </a:stretch>
          </a:blipFill>
        </p:spPr>
      </p:sp>
      <p:sp>
        <p:nvSpPr>
          <p:cNvPr name="TextBox 3" id="3"/>
          <p:cNvSpPr txBox="true"/>
          <p:nvPr/>
        </p:nvSpPr>
        <p:spPr>
          <a:xfrm rot="0">
            <a:off x="1028700" y="1783109"/>
            <a:ext cx="9786253" cy="1096483"/>
          </a:xfrm>
          <a:prstGeom prst="rect">
            <a:avLst/>
          </a:prstGeom>
        </p:spPr>
        <p:txBody>
          <a:bodyPr anchor="t" rtlCol="false" tIns="0" lIns="0" bIns="0" rIns="0">
            <a:spAutoFit/>
          </a:bodyPr>
          <a:lstStyle/>
          <a:p>
            <a:pPr algn="l">
              <a:lnSpc>
                <a:spcPts val="8863"/>
              </a:lnSpc>
            </a:pPr>
            <a:r>
              <a:rPr lang="en-US" sz="6331">
                <a:solidFill>
                  <a:srgbClr val="FFFFFF"/>
                </a:solidFill>
                <a:latin typeface="Mokoto"/>
                <a:ea typeface="Mokoto"/>
                <a:cs typeface="Mokoto"/>
                <a:sym typeface="Mokoto"/>
              </a:rPr>
              <a:t>Implementación</a:t>
            </a:r>
          </a:p>
        </p:txBody>
      </p:sp>
      <p:sp>
        <p:nvSpPr>
          <p:cNvPr name="TextBox 4" id="4"/>
          <p:cNvSpPr txBox="true"/>
          <p:nvPr/>
        </p:nvSpPr>
        <p:spPr>
          <a:xfrm rot="0">
            <a:off x="361366" y="3790565"/>
            <a:ext cx="18156007" cy="4931439"/>
          </a:xfrm>
          <a:prstGeom prst="rect">
            <a:avLst/>
          </a:prstGeom>
        </p:spPr>
        <p:txBody>
          <a:bodyPr anchor="t" rtlCol="false" tIns="0" lIns="0" bIns="0" rIns="0">
            <a:spAutoFit/>
          </a:bodyPr>
          <a:lstStyle/>
          <a:p>
            <a:pPr algn="l" marL="758851" indent="-379425" lvl="1">
              <a:lnSpc>
                <a:spcPts val="4920"/>
              </a:lnSpc>
              <a:spcBef>
                <a:spcPct val="0"/>
              </a:spcBef>
              <a:buFont typeface="Arial"/>
              <a:buChar char="•"/>
            </a:pPr>
            <a:r>
              <a:rPr lang="en-US" sz="3514" spc="28">
                <a:solidFill>
                  <a:srgbClr val="FFFFFF"/>
                </a:solidFill>
                <a:latin typeface="TT Chocolates"/>
                <a:ea typeface="TT Chocolates"/>
                <a:cs typeface="TT Chocolates"/>
                <a:sym typeface="TT Chocolates"/>
              </a:rPr>
              <a:t>Ca</a:t>
            </a:r>
            <a:r>
              <a:rPr lang="en-US" sz="3514" spc="28">
                <a:solidFill>
                  <a:srgbClr val="FFFFFF"/>
                </a:solidFill>
                <a:latin typeface="TT Chocolates"/>
                <a:ea typeface="TT Chocolates"/>
                <a:cs typeface="TT Chocolates"/>
                <a:sym typeface="TT Chocolates"/>
              </a:rPr>
              <a:t>rga de Datos: Importación de datos desde archivo CSV usando pandas.</a:t>
            </a:r>
          </a:p>
          <a:p>
            <a:pPr algn="l" marL="758851" indent="-379425" lvl="1">
              <a:lnSpc>
                <a:spcPts val="4920"/>
              </a:lnSpc>
              <a:spcBef>
                <a:spcPct val="0"/>
              </a:spcBef>
              <a:buFont typeface="Arial"/>
              <a:buChar char="•"/>
            </a:pPr>
            <a:r>
              <a:rPr lang="en-US" sz="3514" spc="28">
                <a:solidFill>
                  <a:srgbClr val="FFFFFF"/>
                </a:solidFill>
                <a:latin typeface="TT Chocolates"/>
                <a:ea typeface="TT Chocolates"/>
                <a:cs typeface="TT Chocolates"/>
                <a:sym typeface="TT Chocolates"/>
              </a:rPr>
              <a:t>Manejo de Datos Faltantes: Reemplazo de valores faltantes en total_bedrooms con la media.</a:t>
            </a:r>
          </a:p>
          <a:p>
            <a:pPr algn="l" marL="758851" indent="-379425" lvl="1">
              <a:lnSpc>
                <a:spcPts val="4920"/>
              </a:lnSpc>
              <a:spcBef>
                <a:spcPct val="0"/>
              </a:spcBef>
              <a:buFont typeface="Arial"/>
              <a:buChar char="•"/>
            </a:pPr>
            <a:r>
              <a:rPr lang="en-US" sz="3514" spc="28">
                <a:solidFill>
                  <a:srgbClr val="FFFFFF"/>
                </a:solidFill>
                <a:latin typeface="TT Chocolates"/>
                <a:ea typeface="TT Chocolates"/>
                <a:cs typeface="TT Chocolates"/>
                <a:sym typeface="TT Chocolates"/>
              </a:rPr>
              <a:t>Análisis Visual: Uso de mapa de calor para observar correlaciones.</a:t>
            </a:r>
          </a:p>
          <a:p>
            <a:pPr algn="l" marL="758851" indent="-379425" lvl="1">
              <a:lnSpc>
                <a:spcPts val="4920"/>
              </a:lnSpc>
              <a:spcBef>
                <a:spcPct val="0"/>
              </a:spcBef>
              <a:buFont typeface="Arial"/>
              <a:buChar char="•"/>
            </a:pPr>
            <a:r>
              <a:rPr lang="en-US" sz="3514" spc="28">
                <a:solidFill>
                  <a:srgbClr val="FFFFFF"/>
                </a:solidFill>
                <a:latin typeface="TT Chocolates"/>
                <a:ea typeface="TT Chocolates"/>
                <a:cs typeface="TT Chocolates"/>
                <a:sym typeface="TT Chocolates"/>
              </a:rPr>
              <a:t>Selección de Características: Se elige median_house_value como variable objetivo.</a:t>
            </a:r>
          </a:p>
          <a:p>
            <a:pPr algn="l" marL="758851" indent="-379425" lvl="1">
              <a:lnSpc>
                <a:spcPts val="4920"/>
              </a:lnSpc>
              <a:spcBef>
                <a:spcPct val="0"/>
              </a:spcBef>
              <a:buFont typeface="Arial"/>
              <a:buChar char="•"/>
            </a:pPr>
            <a:r>
              <a:rPr lang="en-US" sz="3514" spc="28">
                <a:solidFill>
                  <a:srgbClr val="FFFFFF"/>
                </a:solidFill>
                <a:latin typeface="TT Chocolates"/>
                <a:ea typeface="TT Chocolates"/>
                <a:cs typeface="TT Chocolates"/>
                <a:sym typeface="TT Chocolates"/>
              </a:rPr>
              <a:t>División de Datos: 80% para entrenamiento, 20% para prueba.</a:t>
            </a:r>
          </a:p>
          <a:p>
            <a:pPr algn="l" marL="758851" indent="-379425" lvl="1">
              <a:lnSpc>
                <a:spcPts val="4920"/>
              </a:lnSpc>
              <a:spcBef>
                <a:spcPct val="0"/>
              </a:spcBef>
              <a:buFont typeface="Arial"/>
              <a:buChar char="•"/>
            </a:pPr>
            <a:r>
              <a:rPr lang="en-US" sz="3514" spc="28">
                <a:solidFill>
                  <a:srgbClr val="FFFFFF"/>
                </a:solidFill>
                <a:latin typeface="TT Chocolates"/>
                <a:ea typeface="TT Chocolates"/>
                <a:cs typeface="TT Chocolates"/>
                <a:sym typeface="TT Chocolates"/>
              </a:rPr>
              <a:t>Entrenamiento del Modelo: Entrenamiento del modelo de regresión lineal con sklearn.</a:t>
            </a:r>
          </a:p>
          <a:p>
            <a:pPr algn="l">
              <a:lnSpc>
                <a:spcPts val="492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66318">
            <a:off x="-370638" y="-692241"/>
            <a:ext cx="19029277" cy="11671483"/>
          </a:xfrm>
          <a:custGeom>
            <a:avLst/>
            <a:gdLst/>
            <a:ahLst/>
            <a:cxnLst/>
            <a:rect r="r" b="b" t="t" l="l"/>
            <a:pathLst>
              <a:path h="11671483" w="19029277">
                <a:moveTo>
                  <a:pt x="0" y="1415335"/>
                </a:moveTo>
                <a:lnTo>
                  <a:pt x="18233150" y="0"/>
                </a:lnTo>
                <a:lnTo>
                  <a:pt x="19029276" y="10256147"/>
                </a:lnTo>
                <a:lnTo>
                  <a:pt x="796126" y="11671482"/>
                </a:lnTo>
                <a:lnTo>
                  <a:pt x="0" y="1415335"/>
                </a:lnTo>
                <a:close/>
              </a:path>
            </a:pathLst>
          </a:custGeom>
          <a:blipFill>
            <a:blip r:embed="rId2"/>
            <a:stretch>
              <a:fillRect l="-4519" t="0" r="-4519" b="0"/>
            </a:stretch>
          </a:blipFill>
        </p:spPr>
      </p:sp>
      <p:sp>
        <p:nvSpPr>
          <p:cNvPr name="TextBox 3" id="3"/>
          <p:cNvSpPr txBox="true"/>
          <p:nvPr/>
        </p:nvSpPr>
        <p:spPr>
          <a:xfrm rot="0">
            <a:off x="1045627" y="623770"/>
            <a:ext cx="9786253" cy="1096483"/>
          </a:xfrm>
          <a:prstGeom prst="rect">
            <a:avLst/>
          </a:prstGeom>
        </p:spPr>
        <p:txBody>
          <a:bodyPr anchor="t" rtlCol="false" tIns="0" lIns="0" bIns="0" rIns="0">
            <a:spAutoFit/>
          </a:bodyPr>
          <a:lstStyle/>
          <a:p>
            <a:pPr algn="l">
              <a:lnSpc>
                <a:spcPts val="8863"/>
              </a:lnSpc>
            </a:pPr>
            <a:r>
              <a:rPr lang="en-US" sz="6331">
                <a:solidFill>
                  <a:srgbClr val="FFFFFF"/>
                </a:solidFill>
                <a:latin typeface="Mokoto"/>
                <a:ea typeface="Mokoto"/>
                <a:cs typeface="Mokoto"/>
                <a:sym typeface="Mokoto"/>
              </a:rPr>
              <a:t>resultado</a:t>
            </a:r>
          </a:p>
        </p:txBody>
      </p:sp>
      <p:grpSp>
        <p:nvGrpSpPr>
          <p:cNvPr name="Group 4" id="4"/>
          <p:cNvGrpSpPr/>
          <p:nvPr/>
        </p:nvGrpSpPr>
        <p:grpSpPr>
          <a:xfrm rot="0">
            <a:off x="1911448" y="2529956"/>
            <a:ext cx="12240050" cy="6728344"/>
            <a:chOff x="0" y="0"/>
            <a:chExt cx="1805237" cy="992337"/>
          </a:xfrm>
        </p:grpSpPr>
        <p:sp>
          <p:nvSpPr>
            <p:cNvPr name="Freeform 5" id="5"/>
            <p:cNvSpPr/>
            <p:nvPr/>
          </p:nvSpPr>
          <p:spPr>
            <a:xfrm flipH="false" flipV="false" rot="0">
              <a:off x="0" y="0"/>
              <a:ext cx="1805237" cy="992337"/>
            </a:xfrm>
            <a:custGeom>
              <a:avLst/>
              <a:gdLst/>
              <a:ahLst/>
              <a:cxnLst/>
              <a:rect r="r" b="b" t="t" l="l"/>
              <a:pathLst>
                <a:path h="992337" w="1805237">
                  <a:moveTo>
                    <a:pt x="0" y="0"/>
                  </a:moveTo>
                  <a:lnTo>
                    <a:pt x="1805237" y="0"/>
                  </a:lnTo>
                  <a:lnTo>
                    <a:pt x="1805237" y="992337"/>
                  </a:lnTo>
                  <a:lnTo>
                    <a:pt x="0" y="992337"/>
                  </a:lnTo>
                  <a:close/>
                </a:path>
              </a:pathLst>
            </a:custGeom>
            <a:blipFill>
              <a:blip r:embed="rId3"/>
              <a:stretch>
                <a:fillRect l="0" t="-482" r="0" b="-482"/>
              </a:stretch>
            </a:blipFill>
            <a:ln w="47625" cap="sq">
              <a:solidFill>
                <a:srgbClr val="FFFFFF"/>
              </a:solidFill>
              <a:prstDash val="solid"/>
              <a:miter/>
            </a:ln>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66318">
            <a:off x="-370638" y="-692241"/>
            <a:ext cx="19029277" cy="11671483"/>
          </a:xfrm>
          <a:custGeom>
            <a:avLst/>
            <a:gdLst/>
            <a:ahLst/>
            <a:cxnLst/>
            <a:rect r="r" b="b" t="t" l="l"/>
            <a:pathLst>
              <a:path h="11671483" w="19029277">
                <a:moveTo>
                  <a:pt x="0" y="1415335"/>
                </a:moveTo>
                <a:lnTo>
                  <a:pt x="18233150" y="0"/>
                </a:lnTo>
                <a:lnTo>
                  <a:pt x="19029276" y="10256147"/>
                </a:lnTo>
                <a:lnTo>
                  <a:pt x="796126" y="11671482"/>
                </a:lnTo>
                <a:lnTo>
                  <a:pt x="0" y="1415335"/>
                </a:lnTo>
                <a:close/>
              </a:path>
            </a:pathLst>
          </a:custGeom>
          <a:blipFill>
            <a:blip r:embed="rId2"/>
            <a:stretch>
              <a:fillRect l="-4519" t="0" r="-4519" b="0"/>
            </a:stretch>
          </a:blipFill>
        </p:spPr>
      </p:sp>
      <p:grpSp>
        <p:nvGrpSpPr>
          <p:cNvPr name="Group 3" id="3"/>
          <p:cNvGrpSpPr/>
          <p:nvPr/>
        </p:nvGrpSpPr>
        <p:grpSpPr>
          <a:xfrm rot="0">
            <a:off x="1911448" y="2529956"/>
            <a:ext cx="12240050" cy="6728344"/>
            <a:chOff x="0" y="0"/>
            <a:chExt cx="1805237" cy="992337"/>
          </a:xfrm>
        </p:grpSpPr>
        <p:sp>
          <p:nvSpPr>
            <p:cNvPr name="Freeform 4" id="4"/>
            <p:cNvSpPr/>
            <p:nvPr/>
          </p:nvSpPr>
          <p:spPr>
            <a:xfrm flipH="false" flipV="false" rot="0">
              <a:off x="0" y="0"/>
              <a:ext cx="1805237" cy="992337"/>
            </a:xfrm>
            <a:custGeom>
              <a:avLst/>
              <a:gdLst/>
              <a:ahLst/>
              <a:cxnLst/>
              <a:rect r="r" b="b" t="t" l="l"/>
              <a:pathLst>
                <a:path h="992337" w="1805237">
                  <a:moveTo>
                    <a:pt x="0" y="0"/>
                  </a:moveTo>
                  <a:lnTo>
                    <a:pt x="1805237" y="0"/>
                  </a:lnTo>
                  <a:lnTo>
                    <a:pt x="1805237" y="992337"/>
                  </a:lnTo>
                  <a:lnTo>
                    <a:pt x="0" y="992337"/>
                  </a:lnTo>
                  <a:close/>
                </a:path>
              </a:pathLst>
            </a:custGeom>
            <a:blipFill>
              <a:blip r:embed="rId3"/>
              <a:stretch>
                <a:fillRect l="-2477" t="0" r="-2477" b="0"/>
              </a:stretch>
            </a:blipFill>
            <a:ln w="47625" cap="sq">
              <a:solidFill>
                <a:srgbClr val="FFFFFF"/>
              </a:solidFill>
              <a:prstDash val="solid"/>
              <a:miter/>
            </a:ln>
          </p:spPr>
        </p:sp>
      </p:grpSp>
      <p:sp>
        <p:nvSpPr>
          <p:cNvPr name="TextBox 5" id="5"/>
          <p:cNvSpPr txBox="true"/>
          <p:nvPr/>
        </p:nvSpPr>
        <p:spPr>
          <a:xfrm rot="0">
            <a:off x="1045627" y="623770"/>
            <a:ext cx="9786253" cy="1096483"/>
          </a:xfrm>
          <a:prstGeom prst="rect">
            <a:avLst/>
          </a:prstGeom>
        </p:spPr>
        <p:txBody>
          <a:bodyPr anchor="t" rtlCol="false" tIns="0" lIns="0" bIns="0" rIns="0">
            <a:spAutoFit/>
          </a:bodyPr>
          <a:lstStyle/>
          <a:p>
            <a:pPr algn="l">
              <a:lnSpc>
                <a:spcPts val="8863"/>
              </a:lnSpc>
            </a:pPr>
            <a:r>
              <a:rPr lang="en-US" sz="6331">
                <a:solidFill>
                  <a:srgbClr val="FFFFFF"/>
                </a:solidFill>
                <a:latin typeface="Mokoto"/>
                <a:ea typeface="Mokoto"/>
                <a:cs typeface="Mokoto"/>
                <a:sym typeface="Mokoto"/>
              </a:rPr>
              <a:t>resultado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66318">
            <a:off x="-370638" y="-692241"/>
            <a:ext cx="19029277" cy="11671483"/>
          </a:xfrm>
          <a:custGeom>
            <a:avLst/>
            <a:gdLst/>
            <a:ahLst/>
            <a:cxnLst/>
            <a:rect r="r" b="b" t="t" l="l"/>
            <a:pathLst>
              <a:path h="11671483" w="19029277">
                <a:moveTo>
                  <a:pt x="0" y="1415335"/>
                </a:moveTo>
                <a:lnTo>
                  <a:pt x="18233150" y="0"/>
                </a:lnTo>
                <a:lnTo>
                  <a:pt x="19029276" y="10256147"/>
                </a:lnTo>
                <a:lnTo>
                  <a:pt x="796126" y="11671482"/>
                </a:lnTo>
                <a:lnTo>
                  <a:pt x="0" y="1415335"/>
                </a:lnTo>
                <a:close/>
              </a:path>
            </a:pathLst>
          </a:custGeom>
          <a:blipFill>
            <a:blip r:embed="rId2"/>
            <a:stretch>
              <a:fillRect l="-4519" t="0" r="-4519" b="0"/>
            </a:stretch>
          </a:blipFill>
        </p:spPr>
      </p:sp>
      <p:sp>
        <p:nvSpPr>
          <p:cNvPr name="Freeform 3" id="3"/>
          <p:cNvSpPr/>
          <p:nvPr/>
        </p:nvSpPr>
        <p:spPr>
          <a:xfrm flipH="false" flipV="false" rot="0">
            <a:off x="4326331" y="2090659"/>
            <a:ext cx="10166866" cy="7167641"/>
          </a:xfrm>
          <a:custGeom>
            <a:avLst/>
            <a:gdLst/>
            <a:ahLst/>
            <a:cxnLst/>
            <a:rect r="r" b="b" t="t" l="l"/>
            <a:pathLst>
              <a:path h="7167641" w="10166866">
                <a:moveTo>
                  <a:pt x="0" y="0"/>
                </a:moveTo>
                <a:lnTo>
                  <a:pt x="10166866" y="0"/>
                </a:lnTo>
                <a:lnTo>
                  <a:pt x="10166866" y="7167641"/>
                </a:lnTo>
                <a:lnTo>
                  <a:pt x="0" y="7167641"/>
                </a:lnTo>
                <a:lnTo>
                  <a:pt x="0" y="0"/>
                </a:lnTo>
                <a:close/>
              </a:path>
            </a:pathLst>
          </a:custGeom>
          <a:blipFill>
            <a:blip r:embed="rId3"/>
            <a:stretch>
              <a:fillRect l="0" t="0" r="0" b="0"/>
            </a:stretch>
          </a:blipFill>
        </p:spPr>
      </p:sp>
      <p:sp>
        <p:nvSpPr>
          <p:cNvPr name="TextBox 4" id="4"/>
          <p:cNvSpPr txBox="true"/>
          <p:nvPr/>
        </p:nvSpPr>
        <p:spPr>
          <a:xfrm rot="0">
            <a:off x="1045627" y="623770"/>
            <a:ext cx="9786253" cy="1096483"/>
          </a:xfrm>
          <a:prstGeom prst="rect">
            <a:avLst/>
          </a:prstGeom>
        </p:spPr>
        <p:txBody>
          <a:bodyPr anchor="t" rtlCol="false" tIns="0" lIns="0" bIns="0" rIns="0">
            <a:spAutoFit/>
          </a:bodyPr>
          <a:lstStyle/>
          <a:p>
            <a:pPr algn="l">
              <a:lnSpc>
                <a:spcPts val="8863"/>
              </a:lnSpc>
            </a:pPr>
            <a:r>
              <a:rPr lang="en-US" sz="6331">
                <a:solidFill>
                  <a:srgbClr val="FFFFFF"/>
                </a:solidFill>
                <a:latin typeface="Mokoto"/>
                <a:ea typeface="Mokoto"/>
                <a:cs typeface="Mokoto"/>
                <a:sym typeface="Mokoto"/>
              </a:rPr>
              <a:t>resultado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DAGY8BCD8y0</dc:identifier>
  <dcterms:modified xsi:type="dcterms:W3CDTF">2011-08-01T06:04:30Z</dcterms:modified>
  <cp:revision>1</cp:revision>
  <dc:title>Introduccion</dc:title>
</cp:coreProperties>
</file>